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28.png" ContentType="image/png"/>
  <Override PartName="/ppt/media/image23.png" ContentType="image/png"/>
  <Override PartName="/ppt/media/image4.png" ContentType="image/png"/>
  <Override PartName="/ppt/media/image27.png" ContentType="image/png"/>
  <Override PartName="/ppt/media/image5.jpeg" ContentType="image/jpe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10.png" ContentType="image/png"/>
  <Override PartName="/ppt/media/image30.png" ContentType="image/png"/>
  <Override PartName="/ppt/media/image31.jpeg" ContentType="image/jpeg"/>
  <Override PartName="/ppt/media/image2.png" ContentType="image/png"/>
  <Override PartName="/ppt/media/image25.png" ContentType="image/png"/>
  <Override PartName="/ppt/media/image3.png" ContentType="image/png"/>
  <Override PartName="/ppt/media/image26.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media/image19.png" ContentType="image/png"/>
  <Override PartName="/ppt/media/image21.png" ContentType="image/png"/>
  <Override PartName="/ppt/media/image22.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slides/_rels/slide8.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2D01E10F-EB66-47AC-9CC4-5DBAA38EC5C6}"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27" name="PlaceHolder 2"/>
          <p:cNvSpPr>
            <a:spLocks noGrp="1"/>
          </p:cNvSpPr>
          <p:nvPr>
            <p:ph/>
          </p:nvPr>
        </p:nvSpPr>
        <p:spPr>
          <a:xfrm>
            <a:off x="913680" y="2076480"/>
            <a:ext cx="10353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28" name="PlaceHolder 3"/>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40C0388-57CF-4981-AF69-985807772769}"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0"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31"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32"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33" name="PlaceHolder 5"/>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5333B7CF-6DFA-4C55-961A-9A1450318EA3}"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5" name="PlaceHolder 2"/>
          <p:cNvSpPr>
            <a:spLocks noGrp="1"/>
          </p:cNvSpPr>
          <p:nvPr>
            <p:ph/>
          </p:nvPr>
        </p:nvSpPr>
        <p:spPr>
          <a:xfrm>
            <a:off x="913680" y="20764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36" name="PlaceHolder 3"/>
          <p:cNvSpPr>
            <a:spLocks noGrp="1"/>
          </p:cNvSpPr>
          <p:nvPr>
            <p:ph/>
          </p:nvPr>
        </p:nvSpPr>
        <p:spPr>
          <a:xfrm>
            <a:off x="4414320" y="20764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37" name="PlaceHolder 4"/>
          <p:cNvSpPr>
            <a:spLocks noGrp="1"/>
          </p:cNvSpPr>
          <p:nvPr>
            <p:ph/>
          </p:nvPr>
        </p:nvSpPr>
        <p:spPr>
          <a:xfrm>
            <a:off x="7914960" y="20764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38" name="PlaceHolder 5"/>
          <p:cNvSpPr>
            <a:spLocks noGrp="1"/>
          </p:cNvSpPr>
          <p:nvPr>
            <p:ph/>
          </p:nvPr>
        </p:nvSpPr>
        <p:spPr>
          <a:xfrm>
            <a:off x="913680" y="40168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39" name="PlaceHolder 6"/>
          <p:cNvSpPr>
            <a:spLocks noGrp="1"/>
          </p:cNvSpPr>
          <p:nvPr>
            <p:ph/>
          </p:nvPr>
        </p:nvSpPr>
        <p:spPr>
          <a:xfrm>
            <a:off x="4414320" y="40168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40" name="PlaceHolder 7"/>
          <p:cNvSpPr>
            <a:spLocks noGrp="1"/>
          </p:cNvSpPr>
          <p:nvPr>
            <p:ph/>
          </p:nvPr>
        </p:nvSpPr>
        <p:spPr>
          <a:xfrm>
            <a:off x="7914960" y="40168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8E13D570-3ABA-4286-B32D-10A2135D1ED2}"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5B72716E-38B9-489E-AE5A-D5EB612FC48E}"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47" name="PlaceHolder 2"/>
          <p:cNvSpPr>
            <a:spLocks noGrp="1"/>
          </p:cNvSpPr>
          <p:nvPr>
            <p:ph type="subTitle"/>
          </p:nvPr>
        </p:nvSpPr>
        <p:spPr>
          <a:xfrm>
            <a:off x="913680" y="2076480"/>
            <a:ext cx="10353240" cy="3714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55955AAE-E182-4CDF-96FC-B0C3D4B2EF3E}"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49" name="PlaceHolder 2"/>
          <p:cNvSpPr>
            <a:spLocks noGrp="1"/>
          </p:cNvSpPr>
          <p:nvPr>
            <p:ph/>
          </p:nvPr>
        </p:nvSpPr>
        <p:spPr>
          <a:xfrm>
            <a:off x="913680" y="2076480"/>
            <a:ext cx="10353240" cy="371448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F99C76A0-312F-468B-938C-5FBD6D0A8663}"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51"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52"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23ADF5F-5C08-4F69-B91D-64BE747161E0}"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1710ADA-F812-4DD3-9324-657143D45789}"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582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8E049C3-B78B-4415-AC8A-7BF74D55A408}"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56"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57"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58"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30EF05A-6DD1-4AB4-987E-208695A3676E}"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6" name="PlaceHolder 2"/>
          <p:cNvSpPr>
            <a:spLocks noGrp="1"/>
          </p:cNvSpPr>
          <p:nvPr>
            <p:ph type="subTitle"/>
          </p:nvPr>
        </p:nvSpPr>
        <p:spPr>
          <a:xfrm>
            <a:off x="913680" y="2076480"/>
            <a:ext cx="10353240" cy="3714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F2AD8C2-5F69-468F-9CB2-8067DB51C143}"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60"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61"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62" name="PlaceHolder 4"/>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ACFD2FB-1D90-4815-A375-C4AD1C8AAFB6}"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64"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65"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66" name="PlaceHolder 4"/>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9300D808-90C5-45BE-BA54-C568C1F31889}"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68" name="PlaceHolder 2"/>
          <p:cNvSpPr>
            <a:spLocks noGrp="1"/>
          </p:cNvSpPr>
          <p:nvPr>
            <p:ph/>
          </p:nvPr>
        </p:nvSpPr>
        <p:spPr>
          <a:xfrm>
            <a:off x="913680" y="2076480"/>
            <a:ext cx="10353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69" name="PlaceHolder 3"/>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1B6E237A-AA93-47FF-8DA3-A7210FF38B8A}"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71"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72"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73"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74" name="PlaceHolder 5"/>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8A50E4ED-2799-4AC3-B7DD-EA51E49EF31F}"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76" name="PlaceHolder 2"/>
          <p:cNvSpPr>
            <a:spLocks noGrp="1"/>
          </p:cNvSpPr>
          <p:nvPr>
            <p:ph/>
          </p:nvPr>
        </p:nvSpPr>
        <p:spPr>
          <a:xfrm>
            <a:off x="913680" y="20764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77" name="PlaceHolder 3"/>
          <p:cNvSpPr>
            <a:spLocks noGrp="1"/>
          </p:cNvSpPr>
          <p:nvPr>
            <p:ph/>
          </p:nvPr>
        </p:nvSpPr>
        <p:spPr>
          <a:xfrm>
            <a:off x="4414320" y="20764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78" name="PlaceHolder 4"/>
          <p:cNvSpPr>
            <a:spLocks noGrp="1"/>
          </p:cNvSpPr>
          <p:nvPr>
            <p:ph/>
          </p:nvPr>
        </p:nvSpPr>
        <p:spPr>
          <a:xfrm>
            <a:off x="7914960" y="20764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79" name="PlaceHolder 5"/>
          <p:cNvSpPr>
            <a:spLocks noGrp="1"/>
          </p:cNvSpPr>
          <p:nvPr>
            <p:ph/>
          </p:nvPr>
        </p:nvSpPr>
        <p:spPr>
          <a:xfrm>
            <a:off x="913680" y="40168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80" name="PlaceHolder 6"/>
          <p:cNvSpPr>
            <a:spLocks noGrp="1"/>
          </p:cNvSpPr>
          <p:nvPr>
            <p:ph/>
          </p:nvPr>
        </p:nvSpPr>
        <p:spPr>
          <a:xfrm>
            <a:off x="4414320" y="40168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81" name="PlaceHolder 7"/>
          <p:cNvSpPr>
            <a:spLocks noGrp="1"/>
          </p:cNvSpPr>
          <p:nvPr>
            <p:ph/>
          </p:nvPr>
        </p:nvSpPr>
        <p:spPr>
          <a:xfrm>
            <a:off x="7914960" y="4016880"/>
            <a:ext cx="333360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88754BC7-A1FB-4073-A731-217D7703909E}"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8" name="PlaceHolder 2"/>
          <p:cNvSpPr>
            <a:spLocks noGrp="1"/>
          </p:cNvSpPr>
          <p:nvPr>
            <p:ph/>
          </p:nvPr>
        </p:nvSpPr>
        <p:spPr>
          <a:xfrm>
            <a:off x="913680" y="2076480"/>
            <a:ext cx="10353240" cy="371448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589F840-467F-4E2D-A16E-380EEC3FBAAC}"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10"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11"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8C8D6232-28E1-476A-9F08-610904FAD3B4}"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042C2F8-880A-464C-B379-5B03B42BF634}"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582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49D5C60-768B-4EE6-AA60-1BC8964F8A03}"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15"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16" name="PlaceHolder 3"/>
          <p:cNvSpPr>
            <a:spLocks noGrp="1"/>
          </p:cNvSpPr>
          <p:nvPr>
            <p:ph/>
          </p:nvPr>
        </p:nvSpPr>
        <p:spPr>
          <a:xfrm>
            <a:off x="6219000" y="2076480"/>
            <a:ext cx="5052240" cy="371448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17" name="PlaceHolder 4"/>
          <p:cNvSpPr>
            <a:spLocks noGrp="1"/>
          </p:cNvSpPr>
          <p:nvPr>
            <p:ph/>
          </p:nvPr>
        </p:nvSpPr>
        <p:spPr>
          <a:xfrm>
            <a:off x="913680" y="40168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C637A81-9350-4576-B430-A8BF71633B7F}"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19" name="PlaceHolder 2"/>
          <p:cNvSpPr>
            <a:spLocks noGrp="1"/>
          </p:cNvSpPr>
          <p:nvPr>
            <p:ph/>
          </p:nvPr>
        </p:nvSpPr>
        <p:spPr>
          <a:xfrm>
            <a:off x="913680" y="2076480"/>
            <a:ext cx="5052240" cy="371448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20"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21" name="PlaceHolder 4"/>
          <p:cNvSpPr>
            <a:spLocks noGrp="1"/>
          </p:cNvSpPr>
          <p:nvPr>
            <p:ph/>
          </p:nvPr>
        </p:nvSpPr>
        <p:spPr>
          <a:xfrm>
            <a:off x="6219000" y="40168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5579FD8-9ED7-48E2-A0F3-98B3BDACCD86}"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25712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23" name="PlaceHolder 2"/>
          <p:cNvSpPr>
            <a:spLocks noGrp="1"/>
          </p:cNvSpPr>
          <p:nvPr>
            <p:ph/>
          </p:nvPr>
        </p:nvSpPr>
        <p:spPr>
          <a:xfrm>
            <a:off x="91368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24" name="PlaceHolder 3"/>
          <p:cNvSpPr>
            <a:spLocks noGrp="1"/>
          </p:cNvSpPr>
          <p:nvPr>
            <p:ph/>
          </p:nvPr>
        </p:nvSpPr>
        <p:spPr>
          <a:xfrm>
            <a:off x="6219000" y="2076480"/>
            <a:ext cx="5052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25" name="PlaceHolder 4"/>
          <p:cNvSpPr>
            <a:spLocks noGrp="1"/>
          </p:cNvSpPr>
          <p:nvPr>
            <p:ph/>
          </p:nvPr>
        </p:nvSpPr>
        <p:spPr>
          <a:xfrm>
            <a:off x="913680" y="4016880"/>
            <a:ext cx="10353240" cy="1771560"/>
          </a:xfrm>
          <a:prstGeom prst="rect">
            <a:avLst/>
          </a:prstGeom>
          <a:noFill/>
          <a:ln w="0">
            <a:noFill/>
          </a:ln>
        </p:spPr>
        <p:txBody>
          <a:bodyPr lIns="0" rIns="0" tIns="0" bIns="0" anchor="t">
            <a:normAutofit/>
          </a:bodyPr>
          <a:p>
            <a:endParaRPr b="0" lang="en-US" sz="2000" spc="-1" strike="noStrike">
              <a:solidFill>
                <a:srgbClr val="e2e7e8"/>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7ABE2FB-0E4F-42D5-A8D8-D83B54B7E2FE}"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370520" y="1769400"/>
            <a:ext cx="9439560" cy="1828440"/>
          </a:xfrm>
          <a:prstGeom prst="rect">
            <a:avLst/>
          </a:prstGeom>
          <a:noFill/>
          <a:ln w="0">
            <a:noFill/>
          </a:ln>
          <a:effectLst>
            <a:outerShdw dist="0" dir="0" blurRad="25560" rotWithShape="0">
              <a:srgbClr val="000000">
                <a:alpha val="46000"/>
              </a:srgbClr>
            </a:outerShdw>
          </a:effectLst>
        </p:spPr>
        <p:txBody>
          <a:bodyPr anchor="b">
            <a:normAutofit/>
          </a:bodyPr>
          <a:p>
            <a:pPr algn="ctr">
              <a:lnSpc>
                <a:spcPct val="100000"/>
              </a:lnSpc>
              <a:buNone/>
            </a:pPr>
            <a:r>
              <a:rPr b="0" lang="en-US" sz="5400" spc="-1" strike="noStrike">
                <a:solidFill>
                  <a:srgbClr val="e2e7e8"/>
                </a:solidFill>
                <a:latin typeface="Calisto MT"/>
              </a:rPr>
              <a:t>Click to edit Master title style</a:t>
            </a:r>
            <a:endParaRPr b="0" lang="en-US" sz="5400" spc="-1" strike="noStrike">
              <a:solidFill>
                <a:srgbClr val="ffffff"/>
              </a:solidFill>
              <a:latin typeface="Calisto MT"/>
            </a:endParaRPr>
          </a:p>
        </p:txBody>
      </p:sp>
      <p:sp>
        <p:nvSpPr>
          <p:cNvPr id="1" name="PlaceHolder 2"/>
          <p:cNvSpPr>
            <a:spLocks noGrp="1"/>
          </p:cNvSpPr>
          <p:nvPr>
            <p:ph type="dt" idx="1"/>
          </p:nvPr>
        </p:nvSpPr>
        <p:spPr>
          <a:xfrm>
            <a:off x="7678800" y="6000840"/>
            <a:ext cx="274284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r>
              <a:rPr b="0" lang="en-US" sz="1000" spc="-1" strike="noStrike">
                <a:solidFill>
                  <a:srgbClr val="f2f2f2"/>
                </a:solidFill>
                <a:latin typeface="Calisto MT"/>
              </a:rPr>
              <a:t>&lt;date/time&gt;</a:t>
            </a:r>
            <a:endParaRPr b="0" lang="en-US" sz="1000" spc="-1" strike="noStrike">
              <a:latin typeface="Times New Roman"/>
            </a:endParaRPr>
          </a:p>
        </p:txBody>
      </p:sp>
      <p:sp>
        <p:nvSpPr>
          <p:cNvPr id="2" name="PlaceHolder 3"/>
          <p:cNvSpPr>
            <a:spLocks noGrp="1"/>
          </p:cNvSpPr>
          <p:nvPr>
            <p:ph type="ftr" idx="2"/>
          </p:nvPr>
        </p:nvSpPr>
        <p:spPr>
          <a:xfrm>
            <a:off x="913680" y="6000840"/>
            <a:ext cx="667260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3"/>
          </p:nvPr>
        </p:nvSpPr>
        <p:spPr>
          <a:xfrm>
            <a:off x="10514160" y="6000840"/>
            <a:ext cx="75312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fld id="{8D5A8A3F-3DF3-491B-9544-6ECD8E8D3992}" type="slidenum">
              <a:rPr b="0" lang="en-US" sz="1000" spc="-1" strike="noStrike">
                <a:solidFill>
                  <a:srgbClr val="f2f2f2"/>
                </a:solidFill>
                <a:latin typeface="Calisto MT"/>
              </a:rPr>
              <a:t>&lt;number&gt;</a:t>
            </a:fld>
            <a:endParaRPr b="0" lang="en-US"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000" spc="-1" strike="noStrike">
                <a:solidFill>
                  <a:srgbClr val="e2e7e8"/>
                </a:solidFill>
                <a:latin typeface="Calisto MT"/>
              </a:rPr>
              <a:t>Click to edit the outline text format</a:t>
            </a:r>
            <a:endParaRPr b="0" lang="en-US" sz="2000" spc="-1" strike="noStrike">
              <a:solidFill>
                <a:srgbClr val="e2e7e8"/>
              </a:solidFill>
              <a:latin typeface="Calisto MT"/>
            </a:endParaRPr>
          </a:p>
          <a:p>
            <a:pPr lvl="1" marL="864000" indent="-324000">
              <a:spcBef>
                <a:spcPts val="1134"/>
              </a:spcBef>
              <a:buClr>
                <a:srgbClr val="ffffff"/>
              </a:buClr>
              <a:buSzPct val="75000"/>
              <a:buFont typeface="Symbol" charset="2"/>
              <a:buChar char=""/>
            </a:pPr>
            <a:r>
              <a:rPr b="0" lang="en-US" sz="1600" spc="-1" strike="noStrike">
                <a:solidFill>
                  <a:srgbClr val="e2e7e8"/>
                </a:solidFill>
                <a:latin typeface="Calisto MT"/>
              </a:rPr>
              <a:t>Second Outline Level</a:t>
            </a:r>
            <a:endParaRPr b="0" lang="en-US" sz="1600" spc="-1" strike="noStrike">
              <a:solidFill>
                <a:srgbClr val="e2e7e8"/>
              </a:solidFill>
              <a:latin typeface="Calisto MT"/>
            </a:endParaRPr>
          </a:p>
          <a:p>
            <a:pPr lvl="2" marL="1296000" indent="-288000">
              <a:spcBef>
                <a:spcPts val="850"/>
              </a:spcBef>
              <a:buClr>
                <a:srgbClr val="ffffff"/>
              </a:buClr>
              <a:buSzPct val="45000"/>
              <a:buFont typeface="Wingdings" charset="2"/>
              <a:buChar char=""/>
            </a:pPr>
            <a:r>
              <a:rPr b="0" lang="en-US" sz="1400" spc="-1" strike="noStrike">
                <a:solidFill>
                  <a:srgbClr val="e2e7e8"/>
                </a:solidFill>
                <a:latin typeface="Calisto MT"/>
              </a:rPr>
              <a:t>Third Outline Level</a:t>
            </a:r>
            <a:endParaRPr b="0" lang="en-US" sz="1400" spc="-1" strike="noStrike">
              <a:solidFill>
                <a:srgbClr val="e2e7e8"/>
              </a:solidFill>
              <a:latin typeface="Calisto MT"/>
            </a:endParaRPr>
          </a:p>
          <a:p>
            <a:pPr lvl="3" marL="1728000" indent="-216000">
              <a:spcBef>
                <a:spcPts val="567"/>
              </a:spcBef>
              <a:buClr>
                <a:srgbClr val="ffffff"/>
              </a:buClr>
              <a:buSzPct val="75000"/>
              <a:buFont typeface="Symbol" charset="2"/>
              <a:buChar char=""/>
            </a:pPr>
            <a:r>
              <a:rPr b="0" lang="en-US" sz="1400" spc="-1" strike="noStrike">
                <a:solidFill>
                  <a:srgbClr val="e2e7e8"/>
                </a:solidFill>
                <a:latin typeface="Calisto MT"/>
              </a:rPr>
              <a:t>Fourth Outline Level</a:t>
            </a:r>
            <a:endParaRPr b="0" lang="en-US" sz="1400" spc="-1" strike="noStrike">
              <a:solidFill>
                <a:srgbClr val="e2e7e8"/>
              </a:solidFill>
              <a:latin typeface="Calisto MT"/>
            </a:endParaRPr>
          </a:p>
          <a:p>
            <a:pPr lvl="4" marL="2160000" indent="-216000">
              <a:spcBef>
                <a:spcPts val="283"/>
              </a:spcBef>
              <a:buClr>
                <a:srgbClr val="ffffff"/>
              </a:buClr>
              <a:buSzPct val="45000"/>
              <a:buFont typeface="Wingdings" charset="2"/>
              <a:buChar char=""/>
            </a:pPr>
            <a:r>
              <a:rPr b="0" lang="en-US" sz="2000" spc="-1" strike="noStrike">
                <a:solidFill>
                  <a:srgbClr val="e2e7e8"/>
                </a:solidFill>
                <a:latin typeface="Calisto MT"/>
              </a:rPr>
              <a:t>Fifth Outline Level</a:t>
            </a:r>
            <a:endParaRPr b="0" lang="en-US" sz="2000" spc="-1" strike="noStrike">
              <a:solidFill>
                <a:srgbClr val="e2e7e8"/>
              </a:solidFill>
              <a:latin typeface="Calisto MT"/>
            </a:endParaRPr>
          </a:p>
          <a:p>
            <a:pPr lvl="5" marL="2592000" indent="-216000">
              <a:spcBef>
                <a:spcPts val="283"/>
              </a:spcBef>
              <a:buClr>
                <a:srgbClr val="ffffff"/>
              </a:buClr>
              <a:buSzPct val="45000"/>
              <a:buFont typeface="Wingdings" charset="2"/>
              <a:buChar char=""/>
            </a:pPr>
            <a:r>
              <a:rPr b="0" lang="en-US" sz="2000" spc="-1" strike="noStrike">
                <a:solidFill>
                  <a:srgbClr val="e2e7e8"/>
                </a:solidFill>
                <a:latin typeface="Calisto MT"/>
              </a:rPr>
              <a:t>Sixth Outline Level</a:t>
            </a:r>
            <a:endParaRPr b="0" lang="en-US" sz="2000" spc="-1" strike="noStrike">
              <a:solidFill>
                <a:srgbClr val="e2e7e8"/>
              </a:solidFill>
              <a:latin typeface="Calisto MT"/>
            </a:endParaRPr>
          </a:p>
          <a:p>
            <a:pPr lvl="6" marL="3024000" indent="-216000">
              <a:spcBef>
                <a:spcPts val="283"/>
              </a:spcBef>
              <a:buClr>
                <a:srgbClr val="ffffff"/>
              </a:buClr>
              <a:buSzPct val="45000"/>
              <a:buFont typeface="Wingdings" charset="2"/>
              <a:buChar char=""/>
            </a:pPr>
            <a:r>
              <a:rPr b="0" lang="en-US" sz="2000" spc="-1" strike="noStrike">
                <a:solidFill>
                  <a:srgbClr val="e2e7e8"/>
                </a:solidFill>
                <a:latin typeface="Calisto MT"/>
              </a:rPr>
              <a:t>Seventh Outline Level</a:t>
            </a:r>
            <a:endParaRPr b="0" lang="en-US" sz="2000" spc="-1" strike="noStrike">
              <a:solidFill>
                <a:srgbClr val="e2e7e8"/>
              </a:solidFill>
              <a:latin typeface="Calisto MT"/>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125712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US" sz="4000" spc="-1" strike="noStrike">
                <a:solidFill>
                  <a:srgbClr val="e2e7e8"/>
                </a:solidFill>
                <a:latin typeface="Calisto MT"/>
              </a:rPr>
              <a:t>Click to edit Master title style</a:t>
            </a:r>
            <a:endParaRPr b="0" lang="en-US" sz="4000" spc="-1" strike="noStrike">
              <a:solidFill>
                <a:srgbClr val="ffffff"/>
              </a:solidFill>
              <a:latin typeface="Calisto MT"/>
            </a:endParaRPr>
          </a:p>
        </p:txBody>
      </p:sp>
      <p:sp>
        <p:nvSpPr>
          <p:cNvPr id="42" name="PlaceHolder 2"/>
          <p:cNvSpPr>
            <a:spLocks noGrp="1"/>
          </p:cNvSpPr>
          <p:nvPr>
            <p:ph type="body"/>
          </p:nvPr>
        </p:nvSpPr>
        <p:spPr>
          <a:xfrm>
            <a:off x="913680" y="2076480"/>
            <a:ext cx="10353240" cy="3714480"/>
          </a:xfrm>
          <a:prstGeom prst="rect">
            <a:avLst/>
          </a:prstGeom>
          <a:noFill/>
          <a:ln w="0">
            <a:noFill/>
          </a:ln>
          <a:effectLst>
            <a:outerShdw dist="0" dir="0" blurRad="25560" rotWithShape="0">
              <a:srgbClr val="000000">
                <a:alpha val="46000"/>
              </a:srgbClr>
            </a:outerShdw>
          </a:effectLst>
        </p:spPr>
        <p:txBody>
          <a:bodyPr anchor="t">
            <a:noAutofit/>
          </a:bodyPr>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Click to edit Master text styles</a:t>
            </a:r>
            <a:endParaRPr b="0" lang="en-US" sz="2000" spc="-1" strike="noStrike">
              <a:solidFill>
                <a:srgbClr val="e2e7e8"/>
              </a:solidFill>
              <a:latin typeface="Calisto MT"/>
            </a:endParaRPr>
          </a:p>
          <a:p>
            <a:pPr lvl="1" marL="720000" indent="-270000">
              <a:lnSpc>
                <a:spcPct val="100000"/>
              </a:lnSpc>
              <a:spcBef>
                <a:spcPts val="360"/>
              </a:spcBef>
              <a:spcAft>
                <a:spcPts val="601"/>
              </a:spcAft>
              <a:buClr>
                <a:srgbClr val="e2e7e8"/>
              </a:buClr>
              <a:buSzPct val="70000"/>
              <a:buFont typeface="Wingdings 2" charset="2"/>
              <a:buChar char=""/>
            </a:pPr>
            <a:r>
              <a:rPr b="0" lang="en-US" sz="1800" spc="-1" strike="noStrike">
                <a:solidFill>
                  <a:srgbClr val="e2e7e8"/>
                </a:solidFill>
                <a:latin typeface="Calisto MT"/>
              </a:rPr>
              <a:t>Second level</a:t>
            </a:r>
            <a:endParaRPr b="0" lang="en-US" sz="1800" spc="-1" strike="noStrike">
              <a:solidFill>
                <a:srgbClr val="e2e7e8"/>
              </a:solidFill>
              <a:latin typeface="Calisto MT"/>
            </a:endParaRPr>
          </a:p>
          <a:p>
            <a:pPr lvl="2" marL="1026000" indent="-216000">
              <a:lnSpc>
                <a:spcPct val="100000"/>
              </a:lnSpc>
              <a:spcBef>
                <a:spcPts val="320"/>
              </a:spcBef>
              <a:spcAft>
                <a:spcPts val="601"/>
              </a:spcAft>
              <a:buClr>
                <a:srgbClr val="e2e7e8"/>
              </a:buClr>
              <a:buSzPct val="70000"/>
              <a:buFont typeface="Wingdings 2" charset="2"/>
              <a:buChar char=""/>
            </a:pPr>
            <a:r>
              <a:rPr b="0" lang="en-US" sz="1600" spc="-1" strike="noStrike">
                <a:solidFill>
                  <a:srgbClr val="e2e7e8"/>
                </a:solidFill>
                <a:latin typeface="Calisto MT"/>
              </a:rPr>
              <a:t>Third level</a:t>
            </a:r>
            <a:endParaRPr b="0" lang="en-US" sz="1600" spc="-1" strike="noStrike">
              <a:solidFill>
                <a:srgbClr val="e2e7e8"/>
              </a:solidFill>
              <a:latin typeface="Calisto MT"/>
            </a:endParaRPr>
          </a:p>
          <a:p>
            <a:pPr lvl="3" marL="1386000" indent="-216000">
              <a:lnSpc>
                <a:spcPct val="100000"/>
              </a:lnSpc>
              <a:spcBef>
                <a:spcPts val="281"/>
              </a:spcBef>
              <a:spcAft>
                <a:spcPts val="601"/>
              </a:spcAft>
              <a:buClr>
                <a:srgbClr val="e2e7e8"/>
              </a:buClr>
              <a:buSzPct val="70000"/>
              <a:buFont typeface="Wingdings 2" charset="2"/>
              <a:buChar char=""/>
            </a:pPr>
            <a:r>
              <a:rPr b="0" lang="en-US" sz="1400" spc="-1" strike="noStrike">
                <a:solidFill>
                  <a:srgbClr val="e2e7e8"/>
                </a:solidFill>
                <a:latin typeface="Calisto MT"/>
              </a:rPr>
              <a:t>Fourth level</a:t>
            </a:r>
            <a:endParaRPr b="0" lang="en-US" sz="1400" spc="-1" strike="noStrike">
              <a:solidFill>
                <a:srgbClr val="e2e7e8"/>
              </a:solidFill>
              <a:latin typeface="Calisto MT"/>
            </a:endParaRPr>
          </a:p>
          <a:p>
            <a:pPr lvl="4" marL="1674000" indent="-216000">
              <a:lnSpc>
                <a:spcPct val="100000"/>
              </a:lnSpc>
              <a:spcBef>
                <a:spcPts val="281"/>
              </a:spcBef>
              <a:spcAft>
                <a:spcPts val="601"/>
              </a:spcAft>
              <a:buClr>
                <a:srgbClr val="e2e7e8"/>
              </a:buClr>
              <a:buSzPct val="70000"/>
              <a:buFont typeface="Wingdings 2" charset="2"/>
              <a:buChar char=""/>
            </a:pPr>
            <a:r>
              <a:rPr b="0" lang="en-US" sz="1400" spc="-1" strike="noStrike">
                <a:solidFill>
                  <a:srgbClr val="e2e7e8"/>
                </a:solidFill>
                <a:latin typeface="Calisto MT"/>
              </a:rPr>
              <a:t>Fifth level</a:t>
            </a:r>
            <a:endParaRPr b="0" lang="en-US" sz="1400" spc="-1" strike="noStrike">
              <a:solidFill>
                <a:srgbClr val="e2e7e8"/>
              </a:solidFill>
              <a:latin typeface="Calisto MT"/>
            </a:endParaRPr>
          </a:p>
        </p:txBody>
      </p:sp>
      <p:sp>
        <p:nvSpPr>
          <p:cNvPr id="43" name="PlaceHolder 3"/>
          <p:cNvSpPr>
            <a:spLocks noGrp="1"/>
          </p:cNvSpPr>
          <p:nvPr>
            <p:ph type="dt" idx="4"/>
          </p:nvPr>
        </p:nvSpPr>
        <p:spPr>
          <a:xfrm>
            <a:off x="7678800" y="6000840"/>
            <a:ext cx="274284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r>
              <a:rPr b="0" lang="en-US" sz="1000" spc="-1" strike="noStrike">
                <a:solidFill>
                  <a:srgbClr val="f2f2f2"/>
                </a:solidFill>
                <a:latin typeface="Calisto MT"/>
              </a:rPr>
              <a:t>&lt;date/time&gt;</a:t>
            </a:r>
            <a:endParaRPr b="0" lang="en-US" sz="1000" spc="-1" strike="noStrike">
              <a:latin typeface="Times New Roman"/>
            </a:endParaRPr>
          </a:p>
        </p:txBody>
      </p:sp>
      <p:sp>
        <p:nvSpPr>
          <p:cNvPr id="44" name="PlaceHolder 4"/>
          <p:cNvSpPr>
            <a:spLocks noGrp="1"/>
          </p:cNvSpPr>
          <p:nvPr>
            <p:ph type="ftr" idx="5"/>
          </p:nvPr>
        </p:nvSpPr>
        <p:spPr>
          <a:xfrm>
            <a:off x="913680" y="6000840"/>
            <a:ext cx="667260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5" name="PlaceHolder 5"/>
          <p:cNvSpPr>
            <a:spLocks noGrp="1"/>
          </p:cNvSpPr>
          <p:nvPr>
            <p:ph type="sldNum" idx="6"/>
          </p:nvPr>
        </p:nvSpPr>
        <p:spPr>
          <a:xfrm>
            <a:off x="10514160" y="6000840"/>
            <a:ext cx="75312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fld id="{E70E04AB-B3E2-4122-B58D-872C19A2F83B}" type="slidenum">
              <a:rPr b="0" lang="en-US" sz="1000" spc="-1" strike="noStrike">
                <a:solidFill>
                  <a:srgbClr val="f2f2f2"/>
                </a:solidFill>
                <a:latin typeface="Calisto MT"/>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jpe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1158840" y="1233360"/>
            <a:ext cx="5441040" cy="2364480"/>
          </a:xfrm>
          <a:prstGeom prst="rect">
            <a:avLst/>
          </a:prstGeom>
          <a:noFill/>
          <a:ln w="0">
            <a:noFill/>
          </a:ln>
          <a:effectLst>
            <a:outerShdw dist="0" dir="0" blurRad="25560" rotWithShape="0">
              <a:srgbClr val="000000">
                <a:alpha val="46000"/>
              </a:srgbClr>
            </a:outerShdw>
          </a:effectLst>
        </p:spPr>
        <p:txBody>
          <a:bodyPr anchor="b">
            <a:normAutofit/>
          </a:bodyPr>
          <a:p>
            <a:pPr algn="ctr">
              <a:lnSpc>
                <a:spcPct val="90000"/>
              </a:lnSpc>
              <a:buNone/>
            </a:pPr>
            <a:r>
              <a:rPr b="0" lang="en-US" sz="3000" spc="-1" strike="noStrike">
                <a:solidFill>
                  <a:srgbClr val="e2e7e8"/>
                </a:solidFill>
                <a:latin typeface="Calisto MT"/>
              </a:rPr>
              <a:t>Analiza euristica a diferentelor lingvistice dintre limba romana scrisa in Romania si cea scrisa in Moldova</a:t>
            </a:r>
            <a:endParaRPr b="0" lang="en-US" sz="3000" spc="-1" strike="noStrike">
              <a:solidFill>
                <a:srgbClr val="ffffff"/>
              </a:solidFill>
              <a:latin typeface="Calisto MT"/>
            </a:endParaRPr>
          </a:p>
        </p:txBody>
      </p:sp>
      <p:sp>
        <p:nvSpPr>
          <p:cNvPr id="83" name="PlaceHolder 2"/>
          <p:cNvSpPr>
            <a:spLocks noGrp="1"/>
          </p:cNvSpPr>
          <p:nvPr>
            <p:ph type="subTitle"/>
          </p:nvPr>
        </p:nvSpPr>
        <p:spPr>
          <a:xfrm>
            <a:off x="1158840" y="3598200"/>
            <a:ext cx="5441040" cy="1675080"/>
          </a:xfrm>
          <a:prstGeom prst="rect">
            <a:avLst/>
          </a:prstGeom>
          <a:noFill/>
          <a:ln w="0">
            <a:noFill/>
          </a:ln>
          <a:effectLst>
            <a:outerShdw dist="0" dir="0" blurRad="25560" rotWithShape="0">
              <a:srgbClr val="000000">
                <a:alpha val="46000"/>
              </a:srgbClr>
            </a:outerShdw>
          </a:effectLst>
        </p:spPr>
        <p:txBody>
          <a:bodyPr anchor="t">
            <a:normAutofit/>
          </a:bodyPr>
          <a:p>
            <a:pPr algn="ctr">
              <a:lnSpc>
                <a:spcPct val="100000"/>
              </a:lnSpc>
              <a:spcBef>
                <a:spcPts val="400"/>
              </a:spcBef>
              <a:spcAft>
                <a:spcPts val="601"/>
              </a:spcAft>
              <a:buNone/>
              <a:tabLst>
                <a:tab algn="l" pos="0"/>
              </a:tabLst>
            </a:pPr>
            <a:r>
              <a:rPr b="0" lang="en-US" sz="2000" spc="-1" strike="noStrike">
                <a:solidFill>
                  <a:srgbClr val="c1988c"/>
                </a:solidFill>
                <a:latin typeface="Calisto MT"/>
              </a:rPr>
              <a:t>Tindeche Alexandru</a:t>
            </a:r>
            <a:br>
              <a:rPr sz="2000"/>
            </a:br>
            <a:r>
              <a:rPr b="0" lang="en-US" sz="2000" spc="-1" strike="noStrike">
                <a:solidFill>
                  <a:srgbClr val="c1988c"/>
                </a:solidFill>
                <a:latin typeface="Calisto MT"/>
              </a:rPr>
              <a:t>Florin Dinu</a:t>
            </a:r>
            <a:endParaRPr b="0" lang="en-US" sz="2000" spc="-1" strike="noStrike">
              <a:latin typeface="Arial"/>
            </a:endParaRPr>
          </a:p>
          <a:p>
            <a:pPr algn="ctr">
              <a:lnSpc>
                <a:spcPct val="100000"/>
              </a:lnSpc>
              <a:spcBef>
                <a:spcPts val="400"/>
              </a:spcBef>
              <a:spcAft>
                <a:spcPts val="601"/>
              </a:spcAft>
              <a:buNone/>
              <a:tabLst>
                <a:tab algn="l" pos="0"/>
              </a:tabLst>
            </a:pPr>
            <a:r>
              <a:rPr b="0" lang="en-US" sz="2000" spc="-1" strike="noStrike">
                <a:solidFill>
                  <a:srgbClr val="c1988c"/>
                </a:solidFill>
                <a:latin typeface="Calisto MT"/>
              </a:rPr>
              <a:t>Proiect coordonat de: Sergiu Nisioi</a:t>
            </a:r>
            <a:endParaRPr b="0" lang="en-US" sz="2000" spc="-1" strike="noStrike">
              <a:latin typeface="Arial"/>
            </a:endParaRPr>
          </a:p>
        </p:txBody>
      </p:sp>
      <p:pic>
        <p:nvPicPr>
          <p:cNvPr id="84" name="Picture 8" descr=""/>
          <p:cNvPicPr/>
          <p:nvPr/>
        </p:nvPicPr>
        <p:blipFill>
          <a:blip r:embed="rId2"/>
          <a:srcRect l="0" t="964" r="2807" b="1444"/>
          <a:stretch/>
        </p:blipFill>
        <p:spPr>
          <a:xfrm>
            <a:off x="7501320" y="0"/>
            <a:ext cx="4690080" cy="6857640"/>
          </a:xfrm>
          <a:prstGeom prst="rect">
            <a:avLst/>
          </a:prstGeom>
          <a:ln w="0">
            <a:noFill/>
          </a:ln>
        </p:spPr>
      </p:pic>
      <p:pic>
        <p:nvPicPr>
          <p:cNvPr id="85" name="Picture 3" descr="A collection of geometric shapes&#10;&#10;Description automatically generated"/>
          <p:cNvPicPr/>
          <p:nvPr/>
        </p:nvPicPr>
        <p:blipFill>
          <a:blip r:embed="rId3"/>
          <a:srcRect l="25157" t="0" r="27180" b="0"/>
          <a:stretch/>
        </p:blipFill>
        <p:spPr>
          <a:xfrm>
            <a:off x="7620480" y="0"/>
            <a:ext cx="4571280" cy="68576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913680" y="609480"/>
            <a:ext cx="10656000" cy="632160"/>
          </a:xfrm>
          <a:prstGeom prst="rect">
            <a:avLst/>
          </a:prstGeom>
          <a:noFill/>
          <a:ln w="0">
            <a:noFill/>
          </a:ln>
          <a:effectLst>
            <a:outerShdw dist="0" dir="0" blurRad="25560" rotWithShape="0">
              <a:srgbClr val="000000">
                <a:alpha val="46000"/>
              </a:srgbClr>
            </a:outerShdw>
          </a:effectLst>
        </p:spPr>
        <p:txBody>
          <a:bodyPr anchor="ctr">
            <a:normAutofit fontScale="44000"/>
          </a:bodyPr>
          <a:p>
            <a:pPr>
              <a:lnSpc>
                <a:spcPct val="100000"/>
              </a:lnSpc>
              <a:buNone/>
            </a:pPr>
            <a:r>
              <a:rPr b="0" lang="en-US" sz="4000" spc="-1" strike="noStrike">
                <a:solidFill>
                  <a:srgbClr val="e2e7e8"/>
                </a:solidFill>
                <a:latin typeface="Calisto MT"/>
              </a:rPr>
              <a:t>3. Dependency trees</a:t>
            </a:r>
            <a:br>
              <a:rPr sz="4000"/>
            </a:br>
            <a:endParaRPr b="0" lang="en-US" sz="4000" spc="-1" strike="noStrike">
              <a:solidFill>
                <a:srgbClr val="ffffff"/>
              </a:solidFill>
              <a:latin typeface="Calisto MT"/>
            </a:endParaRPr>
          </a:p>
        </p:txBody>
      </p:sp>
      <p:sp>
        <p:nvSpPr>
          <p:cNvPr id="114" name="PlaceHolder 2"/>
          <p:cNvSpPr>
            <a:spLocks noGrp="1"/>
          </p:cNvSpPr>
          <p:nvPr>
            <p:ph/>
          </p:nvPr>
        </p:nvSpPr>
        <p:spPr>
          <a:xfrm>
            <a:off x="913680" y="1242360"/>
            <a:ext cx="10918800" cy="5438880"/>
          </a:xfrm>
          <a:prstGeom prst="rect">
            <a:avLst/>
          </a:prstGeom>
          <a:noFill/>
          <a:ln w="0">
            <a:noFill/>
          </a:ln>
          <a:effectLst>
            <a:outerShdw dist="0" dir="0" blurRad="25560" rotWithShape="0">
              <a:srgbClr val="000000">
                <a:alpha val="46000"/>
              </a:srgbClr>
            </a:outerShdw>
          </a:effectLst>
        </p:spPr>
        <p:txBody>
          <a:bodyPr anchor="t">
            <a:normAutofit/>
          </a:bodyPr>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Am incarcat articolele si am folosit libraria spaCy pentru a calcula dependency trees pentru fiecare dintre cele 2 clase</a:t>
            </a:r>
            <a:endParaRPr b="0" lang="en-US" sz="18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Am parcurs fiecare fraza din cele doua clase si pentru fraze care au mai mult de 3 cuvinte si numaram cate fraze apar cu exact aceleasi parti de vorbire astfel:</a:t>
            </a:r>
            <a:endParaRPr b="0" lang="en-US" sz="1800" spc="-1" strike="noStrike">
              <a:solidFill>
                <a:srgbClr val="e2e7e8"/>
              </a:solidFill>
              <a:latin typeface="Calisto MT"/>
            </a:endParaRPr>
          </a:p>
          <a:p>
            <a:pPr lvl="2" marL="1063080" indent="-343080">
              <a:lnSpc>
                <a:spcPct val="100000"/>
              </a:lnSpc>
              <a:spcBef>
                <a:spcPts val="320"/>
              </a:spcBef>
              <a:spcAft>
                <a:spcPts val="601"/>
              </a:spcAft>
              <a:buClr>
                <a:srgbClr val="e2e7e8"/>
              </a:buClr>
              <a:buSzPct val="70000"/>
              <a:buFont typeface="Wingdings 2" charset="2"/>
              <a:buAutoNum type="arabicPeriod"/>
            </a:pPr>
            <a:r>
              <a:rPr b="0" lang="en-US" sz="1600" spc="-1" strike="noStrike">
                <a:solidFill>
                  <a:srgbClr val="e2e7e8"/>
                </a:solidFill>
                <a:latin typeface="Calisto MT"/>
              </a:rPr>
              <a:t>sortam partile de vorbire si le concatenam intr-un string (doua string-uri nu pot fi identice decat daca sunt propozitii care au exact aceleasi parti de vorbire)</a:t>
            </a:r>
            <a:endParaRPr b="0" lang="en-US" sz="1600" spc="-1" strike="noStrike">
              <a:solidFill>
                <a:srgbClr val="e2e7e8"/>
              </a:solidFill>
              <a:latin typeface="Calisto MT"/>
            </a:endParaRPr>
          </a:p>
          <a:p>
            <a:pPr lvl="2" marL="1063080" indent="-343080">
              <a:lnSpc>
                <a:spcPct val="100000"/>
              </a:lnSpc>
              <a:spcBef>
                <a:spcPts val="320"/>
              </a:spcBef>
              <a:spcAft>
                <a:spcPts val="601"/>
              </a:spcAft>
              <a:buClr>
                <a:srgbClr val="e2e7e8"/>
              </a:buClr>
              <a:buSzPct val="70000"/>
              <a:buFont typeface="Wingdings 2" charset="2"/>
              <a:buAutoNum type="arabicPeriod"/>
            </a:pPr>
            <a:r>
              <a:rPr b="0" lang="en-US" sz="1600" spc="-1" strike="noStrike">
                <a:solidFill>
                  <a:srgbClr val="e2e7e8"/>
                </a:solidFill>
                <a:latin typeface="Calisto MT"/>
              </a:rPr>
              <a:t>memoram intr-un dictionar numarul de aparitii al frazelor</a:t>
            </a:r>
            <a:endParaRPr b="0" lang="en-US" sz="16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La sfarsit, sortam listele corespunzatoare celor doua clase si vedem ce dependinte exista intra partile de vorbire din frazele care apar cel mai des si sunt compuse din aceste parti de vorbire</a:t>
            </a:r>
            <a:endParaRPr b="0" lang="en-US" sz="18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De asemenea am facut un tip de dependency trees in care conteaza topica partilor de vorbire, adica am eliminat sortarea</a:t>
            </a:r>
            <a:endParaRPr b="0" lang="en-US" sz="1800" spc="-1" strike="noStrike">
              <a:solidFill>
                <a:srgbClr val="e2e7e8"/>
              </a:solidFill>
              <a:latin typeface="Calisto MT"/>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707760" y="643320"/>
            <a:ext cx="3945960" cy="1955880"/>
          </a:xfrm>
          <a:prstGeom prst="rect">
            <a:avLst/>
          </a:prstGeom>
          <a:noFill/>
          <a:ln w="0">
            <a:noFill/>
          </a:ln>
          <a:effectLst>
            <a:outerShdw dist="0" dir="0" blurRad="25560" rotWithShape="0">
              <a:srgbClr val="000000">
                <a:alpha val="46000"/>
              </a:srgbClr>
            </a:outerShdw>
          </a:effectLst>
        </p:spPr>
        <p:txBody>
          <a:bodyPr anchor="ctr">
            <a:normAutofit/>
          </a:bodyPr>
          <a:p>
            <a:pPr>
              <a:lnSpc>
                <a:spcPct val="100000"/>
              </a:lnSpc>
              <a:buNone/>
            </a:pPr>
            <a:r>
              <a:rPr b="0" lang="en-US" sz="3600" spc="-1" strike="noStrike">
                <a:solidFill>
                  <a:srgbClr val="e2e7e8"/>
                </a:solidFill>
                <a:latin typeface="Calisto MT"/>
              </a:rPr>
              <a:t>Concluzii (sortat)</a:t>
            </a:r>
            <a:endParaRPr b="0" lang="en-US" sz="3600" spc="-1" strike="noStrike">
              <a:solidFill>
                <a:srgbClr val="ffffff"/>
              </a:solidFill>
              <a:latin typeface="Calisto MT"/>
            </a:endParaRPr>
          </a:p>
        </p:txBody>
      </p:sp>
      <p:sp>
        <p:nvSpPr>
          <p:cNvPr id="116" name="PlaceHolder 2"/>
          <p:cNvSpPr>
            <a:spLocks noGrp="1"/>
          </p:cNvSpPr>
          <p:nvPr>
            <p:ph/>
          </p:nvPr>
        </p:nvSpPr>
        <p:spPr>
          <a:xfrm>
            <a:off x="4978440" y="643320"/>
            <a:ext cx="6591600" cy="2478240"/>
          </a:xfrm>
          <a:prstGeom prst="rect">
            <a:avLst/>
          </a:prstGeom>
          <a:noFill/>
          <a:ln w="0">
            <a:noFill/>
          </a:ln>
          <a:effectLst>
            <a:outerShdw dist="0" dir="0" blurRad="25560" rotWithShape="0">
              <a:srgbClr val="000000">
                <a:alpha val="46000"/>
              </a:srgbClr>
            </a:outerShdw>
          </a:effectLst>
        </p:spPr>
        <p:txBody>
          <a:bodyPr anchor="ctr">
            <a:normAutofit/>
          </a:bodyPr>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Exista diferente majore intre cele doua limbi</a:t>
            </a:r>
            <a:endParaRPr b="0" lang="en-US" sz="2000" spc="-1" strike="noStrike">
              <a:solidFill>
                <a:srgbClr val="e2e7e8"/>
              </a:solidFill>
              <a:latin typeface="Calisto MT"/>
            </a:endParaRPr>
          </a:p>
        </p:txBody>
      </p:sp>
      <p:pic>
        <p:nvPicPr>
          <p:cNvPr id="117" name="Picture 4" descr=""/>
          <p:cNvPicPr/>
          <p:nvPr/>
        </p:nvPicPr>
        <p:blipFill>
          <a:blip r:embed="rId1"/>
          <a:stretch/>
        </p:blipFill>
        <p:spPr>
          <a:xfrm>
            <a:off x="6588000" y="3333600"/>
            <a:ext cx="5603760" cy="675720"/>
          </a:xfrm>
          <a:prstGeom prst="rect">
            <a:avLst/>
          </a:prstGeom>
          <a:ln w="0">
            <a:noFill/>
          </a:ln>
        </p:spPr>
      </p:pic>
      <p:pic>
        <p:nvPicPr>
          <p:cNvPr id="118" name="Picture 22" descr=""/>
          <p:cNvPicPr/>
          <p:nvPr/>
        </p:nvPicPr>
        <p:blipFill>
          <a:blip r:embed="rId2"/>
          <a:stretch/>
        </p:blipFill>
        <p:spPr>
          <a:xfrm>
            <a:off x="306000" y="3335760"/>
            <a:ext cx="6281640" cy="673560"/>
          </a:xfrm>
          <a:prstGeom prst="rect">
            <a:avLst/>
          </a:prstGeom>
          <a:ln w="0">
            <a:noFill/>
          </a:ln>
        </p:spPr>
      </p:pic>
      <p:pic>
        <p:nvPicPr>
          <p:cNvPr id="119" name="Picture 25" descr=""/>
          <p:cNvPicPr/>
          <p:nvPr/>
        </p:nvPicPr>
        <p:blipFill>
          <a:blip r:embed="rId3"/>
          <a:stretch/>
        </p:blipFill>
        <p:spPr>
          <a:xfrm>
            <a:off x="1733040" y="4905000"/>
            <a:ext cx="8725680" cy="1952640"/>
          </a:xfrm>
          <a:prstGeom prst="rect">
            <a:avLst/>
          </a:prstGeom>
          <a:ln w="0">
            <a:noFill/>
          </a:ln>
        </p:spPr>
      </p:pic>
      <p:pic>
        <p:nvPicPr>
          <p:cNvPr id="120" name="Picture 27" descr=""/>
          <p:cNvPicPr/>
          <p:nvPr/>
        </p:nvPicPr>
        <p:blipFill>
          <a:blip r:embed="rId4"/>
          <a:stretch/>
        </p:blipFill>
        <p:spPr>
          <a:xfrm>
            <a:off x="4991040" y="4105080"/>
            <a:ext cx="2209680" cy="7045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707760" y="643320"/>
            <a:ext cx="3945960" cy="1955880"/>
          </a:xfrm>
          <a:prstGeom prst="rect">
            <a:avLst/>
          </a:prstGeom>
          <a:noFill/>
          <a:ln w="0">
            <a:noFill/>
          </a:ln>
          <a:effectLst>
            <a:outerShdw dist="0" dir="0" blurRad="25560" rotWithShape="0">
              <a:srgbClr val="000000">
                <a:alpha val="46000"/>
              </a:srgbClr>
            </a:outerShdw>
          </a:effectLst>
        </p:spPr>
        <p:txBody>
          <a:bodyPr anchor="ctr">
            <a:normAutofit/>
          </a:bodyPr>
          <a:p>
            <a:pPr>
              <a:lnSpc>
                <a:spcPct val="100000"/>
              </a:lnSpc>
              <a:buNone/>
            </a:pPr>
            <a:r>
              <a:rPr b="0" lang="en-US" sz="3600" spc="-1" strike="noStrike">
                <a:solidFill>
                  <a:srgbClr val="e2e7e8"/>
                </a:solidFill>
                <a:latin typeface="Calisto MT"/>
              </a:rPr>
              <a:t>Concluzii (nesortat, cu topica)</a:t>
            </a:r>
            <a:endParaRPr b="0" lang="en-US" sz="3600" spc="-1" strike="noStrike">
              <a:solidFill>
                <a:srgbClr val="ffffff"/>
              </a:solidFill>
              <a:latin typeface="Calisto MT"/>
            </a:endParaRPr>
          </a:p>
        </p:txBody>
      </p:sp>
      <p:sp>
        <p:nvSpPr>
          <p:cNvPr id="122" name="PlaceHolder 2"/>
          <p:cNvSpPr>
            <a:spLocks noGrp="1"/>
          </p:cNvSpPr>
          <p:nvPr>
            <p:ph/>
          </p:nvPr>
        </p:nvSpPr>
        <p:spPr>
          <a:xfrm>
            <a:off x="4978440" y="643320"/>
            <a:ext cx="6591600" cy="2478240"/>
          </a:xfrm>
          <a:prstGeom prst="rect">
            <a:avLst/>
          </a:prstGeom>
          <a:noFill/>
          <a:ln w="0">
            <a:noFill/>
          </a:ln>
          <a:effectLst>
            <a:outerShdw dist="0" dir="0" blurRad="25560" rotWithShape="0">
              <a:srgbClr val="000000">
                <a:alpha val="46000"/>
              </a:srgbClr>
            </a:outerShdw>
          </a:effectLst>
        </p:spPr>
        <p:txBody>
          <a:bodyPr anchor="ctr">
            <a:normAutofit/>
          </a:bodyPr>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Atunci cand luam in considerare si topica partilor de vorbire putem observa diferente si mai mari intre cele doua limbi</a:t>
            </a:r>
            <a:endParaRPr b="0" lang="en-US" sz="2000" spc="-1" strike="noStrike">
              <a:solidFill>
                <a:srgbClr val="e2e7e8"/>
              </a:solidFill>
              <a:latin typeface="Calisto MT"/>
            </a:endParaRPr>
          </a:p>
        </p:txBody>
      </p:sp>
      <p:pic>
        <p:nvPicPr>
          <p:cNvPr id="123" name="Picture 5" descr=""/>
          <p:cNvPicPr/>
          <p:nvPr/>
        </p:nvPicPr>
        <p:blipFill>
          <a:blip r:embed="rId1"/>
          <a:stretch/>
        </p:blipFill>
        <p:spPr>
          <a:xfrm>
            <a:off x="6095880" y="3270240"/>
            <a:ext cx="5993280" cy="739080"/>
          </a:xfrm>
          <a:prstGeom prst="rect">
            <a:avLst/>
          </a:prstGeom>
          <a:ln w="0">
            <a:noFill/>
          </a:ln>
        </p:spPr>
      </p:pic>
      <p:pic>
        <p:nvPicPr>
          <p:cNvPr id="124" name="Picture 7" descr=""/>
          <p:cNvPicPr/>
          <p:nvPr/>
        </p:nvPicPr>
        <p:blipFill>
          <a:blip r:embed="rId2"/>
          <a:stretch/>
        </p:blipFill>
        <p:spPr>
          <a:xfrm>
            <a:off x="54720" y="3270240"/>
            <a:ext cx="6018840" cy="739080"/>
          </a:xfrm>
          <a:prstGeom prst="rect">
            <a:avLst/>
          </a:prstGeom>
          <a:ln w="0">
            <a:noFill/>
          </a:ln>
        </p:spPr>
      </p:pic>
      <p:pic>
        <p:nvPicPr>
          <p:cNvPr id="125" name="Picture 9" descr=""/>
          <p:cNvPicPr/>
          <p:nvPr/>
        </p:nvPicPr>
        <p:blipFill>
          <a:blip r:embed="rId3"/>
          <a:stretch/>
        </p:blipFill>
        <p:spPr>
          <a:xfrm>
            <a:off x="1799640" y="5014440"/>
            <a:ext cx="8592480" cy="1885680"/>
          </a:xfrm>
          <a:prstGeom prst="rect">
            <a:avLst/>
          </a:prstGeom>
          <a:ln w="0">
            <a:noFill/>
          </a:ln>
        </p:spPr>
      </p:pic>
      <p:pic>
        <p:nvPicPr>
          <p:cNvPr id="126" name="Picture 11" descr=""/>
          <p:cNvPicPr/>
          <p:nvPr/>
        </p:nvPicPr>
        <p:blipFill>
          <a:blip r:embed="rId4"/>
          <a:stretch/>
        </p:blipFill>
        <p:spPr>
          <a:xfrm>
            <a:off x="4978440" y="4227840"/>
            <a:ext cx="2190600" cy="6379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913680" y="609480"/>
            <a:ext cx="10656000" cy="632160"/>
          </a:xfrm>
          <a:prstGeom prst="rect">
            <a:avLst/>
          </a:prstGeom>
          <a:noFill/>
          <a:ln w="0">
            <a:noFill/>
          </a:ln>
          <a:effectLst>
            <a:outerShdw dist="0" dir="0" blurRad="25560" rotWithShape="0">
              <a:srgbClr val="000000">
                <a:alpha val="46000"/>
              </a:srgbClr>
            </a:outerShdw>
          </a:effectLst>
        </p:spPr>
        <p:txBody>
          <a:bodyPr anchor="ctr">
            <a:normAutofit fontScale="44000"/>
          </a:bodyPr>
          <a:p>
            <a:pPr>
              <a:lnSpc>
                <a:spcPct val="100000"/>
              </a:lnSpc>
              <a:buNone/>
            </a:pPr>
            <a:r>
              <a:rPr b="0" lang="en-US" sz="4000" spc="-1" strike="noStrike">
                <a:solidFill>
                  <a:srgbClr val="e2e7e8"/>
                </a:solidFill>
                <a:latin typeface="Calisto MT"/>
              </a:rPr>
              <a:t>3. Generarea de text</a:t>
            </a:r>
            <a:br>
              <a:rPr sz="4000"/>
            </a:br>
            <a:endParaRPr b="0" lang="en-US" sz="4000" spc="-1" strike="noStrike">
              <a:solidFill>
                <a:srgbClr val="ffffff"/>
              </a:solidFill>
              <a:latin typeface="Calisto MT"/>
            </a:endParaRPr>
          </a:p>
        </p:txBody>
      </p:sp>
      <p:sp>
        <p:nvSpPr>
          <p:cNvPr id="128" name="PlaceHolder 2"/>
          <p:cNvSpPr>
            <a:spLocks noGrp="1"/>
          </p:cNvSpPr>
          <p:nvPr>
            <p:ph/>
          </p:nvPr>
        </p:nvSpPr>
        <p:spPr>
          <a:xfrm>
            <a:off x="913680" y="1242360"/>
            <a:ext cx="10918800" cy="5438880"/>
          </a:xfrm>
          <a:prstGeom prst="rect">
            <a:avLst/>
          </a:prstGeom>
          <a:noFill/>
          <a:ln w="0">
            <a:noFill/>
          </a:ln>
          <a:effectLst>
            <a:outerShdw dist="0" dir="0" blurRad="25560" rotWithShape="0">
              <a:srgbClr val="000000">
                <a:alpha val="46000"/>
              </a:srgbClr>
            </a:outerShdw>
          </a:effectLst>
        </p:spPr>
        <p:txBody>
          <a:bodyPr anchor="t">
            <a:normAutofit/>
          </a:bodyPr>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Incarcam toate textele din cele doua limbi si le concatenam in doua stringuri</a:t>
            </a:r>
            <a:endParaRPr b="0" lang="en-US" sz="18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Cele doua stringuri sunt trim-uite la 1 mil de caractere pentru a le putea pasa catre spaCy</a:t>
            </a:r>
            <a:endParaRPr b="0" lang="en-US" sz="18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Impartim textele in grupuri de 5 cuvinte si intr-un dictionar care are ca si cheie 4-gram-ul format din primele 4 cuvinte contorizam aparitile celui de-al 5-lea cuvant</a:t>
            </a:r>
            <a:endParaRPr b="0" lang="en-US" sz="18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Generam astfel:</a:t>
            </a:r>
            <a:endParaRPr b="0" lang="en-US" sz="1800" spc="-1" strike="noStrike">
              <a:solidFill>
                <a:srgbClr val="e2e7e8"/>
              </a:solidFill>
              <a:latin typeface="Calisto MT"/>
            </a:endParaRPr>
          </a:p>
          <a:p>
            <a:pPr lvl="2" marL="1063080" indent="-343080">
              <a:lnSpc>
                <a:spcPct val="100000"/>
              </a:lnSpc>
              <a:spcBef>
                <a:spcPts val="320"/>
              </a:spcBef>
              <a:spcAft>
                <a:spcPts val="601"/>
              </a:spcAft>
              <a:buClr>
                <a:srgbClr val="e2e7e8"/>
              </a:buClr>
              <a:buSzPct val="70000"/>
              <a:buFont typeface="Wingdings 2" charset="2"/>
              <a:buAutoNum type="arabicPeriod"/>
            </a:pPr>
            <a:r>
              <a:rPr b="0" lang="en-US" sz="1600" spc="-1" strike="noStrike">
                <a:solidFill>
                  <a:srgbClr val="e2e7e8"/>
                </a:solidFill>
                <a:latin typeface="Calisto MT"/>
              </a:rPr>
              <a:t>Alegem un 4-gram random si completam al 5-lea cuvant cu cel mai frecvent pentru acel 4-gram</a:t>
            </a:r>
            <a:endParaRPr b="0" lang="en-US" sz="1600" spc="-1" strike="noStrike">
              <a:solidFill>
                <a:srgbClr val="e2e7e8"/>
              </a:solidFill>
              <a:latin typeface="Calisto MT"/>
            </a:endParaRPr>
          </a:p>
          <a:p>
            <a:pPr lvl="2" marL="1063080" indent="-343080">
              <a:lnSpc>
                <a:spcPct val="100000"/>
              </a:lnSpc>
              <a:spcBef>
                <a:spcPts val="320"/>
              </a:spcBef>
              <a:spcAft>
                <a:spcPts val="601"/>
              </a:spcAft>
              <a:buClr>
                <a:srgbClr val="e2e7e8"/>
              </a:buClr>
              <a:buSzPct val="70000"/>
              <a:buFont typeface="Wingdings 2" charset="2"/>
              <a:buAutoNum type="arabicPeriod"/>
            </a:pPr>
            <a:r>
              <a:rPr b="0" lang="en-US" sz="1600" spc="-1" strike="noStrike">
                <a:solidFill>
                  <a:srgbClr val="e2e7e8"/>
                </a:solidFill>
                <a:latin typeface="Calisto MT"/>
              </a:rPr>
              <a:t>Alegem ultimele 4 cuvinte din fraza generate si repetam procesul pana se ajunge la un semn de punctuatie dintre . ? ! sau pana cand nu se mai gaseste un cuvant potrivit</a:t>
            </a:r>
            <a:endParaRPr b="0" lang="en-US" sz="1600" spc="-1" strike="noStrike">
              <a:solidFill>
                <a:srgbClr val="e2e7e8"/>
              </a:solidFill>
              <a:latin typeface="Calisto MT"/>
            </a:endParaRPr>
          </a:p>
          <a:p>
            <a:pPr lvl="2" marL="1063080" indent="-343080">
              <a:lnSpc>
                <a:spcPct val="100000"/>
              </a:lnSpc>
              <a:spcBef>
                <a:spcPts val="320"/>
              </a:spcBef>
              <a:spcAft>
                <a:spcPts val="601"/>
              </a:spcAft>
              <a:buClr>
                <a:srgbClr val="e2e7e8"/>
              </a:buClr>
              <a:buSzPct val="70000"/>
              <a:buFont typeface="Wingdings 2" charset="2"/>
              <a:buAutoNum type="arabicPeriod"/>
            </a:pPr>
            <a:r>
              <a:rPr b="0" lang="en-US" sz="1600" spc="-1" strike="noStrike">
                <a:solidFill>
                  <a:srgbClr val="e2e7e8"/>
                </a:solidFill>
                <a:latin typeface="Calisto MT"/>
              </a:rPr>
              <a:t>Conditia de oprire este semn de punctuatie de oprire sau lipsa unui cuvant de ales</a:t>
            </a:r>
            <a:endParaRPr b="0" lang="en-US" sz="1600" spc="-1" strike="noStrike">
              <a:solidFill>
                <a:srgbClr val="e2e7e8"/>
              </a:solidFill>
              <a:latin typeface="Calisto MT"/>
            </a:endParaRPr>
          </a:p>
        </p:txBody>
      </p:sp>
      <p:sp>
        <p:nvSpPr>
          <p:cNvPr id="129" name="TextBox 6"/>
          <p:cNvSpPr/>
          <p:nvPr/>
        </p:nvSpPr>
        <p:spPr>
          <a:xfrm>
            <a:off x="342360" y="4926960"/>
            <a:ext cx="11490120" cy="2009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ffffff"/>
                </a:solidFill>
                <a:latin typeface="Consolas"/>
              </a:rPr>
              <a:t>Text generat automat Romania: PENTRU MAI MULTE REGIUNI DIN ROMÂNIA ) Un ciclon polar lovește România Așa cum spuneam , testul de astăzi are o dificultate ridicată și necesită ceva mai multă atenție și concentrare .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GB" sz="1800" spc="-1" strike="noStrike">
                <a:solidFill>
                  <a:srgbClr val="ffffff"/>
                </a:solidFill>
                <a:latin typeface="Consolas"/>
              </a:rPr>
              <a:t>Text generat automat Moldova: Aici , Danemarca si Germania vor avea din start cate patru puncte , Romania si Polonia vor avea cate doua , iar Japonia si Serbia - nici cate unul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913680" y="609480"/>
            <a:ext cx="10656000" cy="632160"/>
          </a:xfrm>
          <a:prstGeom prst="rect">
            <a:avLst/>
          </a:prstGeom>
          <a:noFill/>
          <a:ln w="0">
            <a:noFill/>
          </a:ln>
          <a:effectLst>
            <a:outerShdw dist="0" dir="0" blurRad="25560" rotWithShape="0">
              <a:srgbClr val="000000">
                <a:alpha val="46000"/>
              </a:srgbClr>
            </a:outerShdw>
          </a:effectLst>
        </p:spPr>
        <p:txBody>
          <a:bodyPr anchor="ctr">
            <a:normAutofit fontScale="44000"/>
          </a:bodyPr>
          <a:p>
            <a:pPr>
              <a:lnSpc>
                <a:spcPct val="100000"/>
              </a:lnSpc>
              <a:buNone/>
            </a:pPr>
            <a:r>
              <a:rPr b="0" lang="en-US" sz="4000" spc="-1" strike="noStrike">
                <a:solidFill>
                  <a:srgbClr val="e2e7e8"/>
                </a:solidFill>
                <a:latin typeface="Calisto MT"/>
              </a:rPr>
              <a:t>Concluzii generale</a:t>
            </a:r>
            <a:br>
              <a:rPr sz="4000"/>
            </a:br>
            <a:endParaRPr b="0" lang="en-US" sz="4000" spc="-1" strike="noStrike">
              <a:solidFill>
                <a:srgbClr val="ffffff"/>
              </a:solidFill>
              <a:latin typeface="Calisto MT"/>
            </a:endParaRPr>
          </a:p>
        </p:txBody>
      </p:sp>
      <p:sp>
        <p:nvSpPr>
          <p:cNvPr id="131" name="PlaceHolder 2"/>
          <p:cNvSpPr>
            <a:spLocks noGrp="1"/>
          </p:cNvSpPr>
          <p:nvPr>
            <p:ph/>
          </p:nvPr>
        </p:nvSpPr>
        <p:spPr>
          <a:xfrm>
            <a:off x="913680" y="1242360"/>
            <a:ext cx="10918800" cy="5438880"/>
          </a:xfrm>
          <a:prstGeom prst="rect">
            <a:avLst/>
          </a:prstGeom>
          <a:noFill/>
          <a:ln w="0">
            <a:noFill/>
          </a:ln>
          <a:effectLst>
            <a:outerShdw dist="0" dir="0" blurRad="25560" rotWithShape="0">
              <a:srgbClr val="000000">
                <a:alpha val="46000"/>
              </a:srgbClr>
            </a:outerShdw>
          </a:effectLst>
        </p:spPr>
        <p:txBody>
          <a:bodyPr anchor="t">
            <a:normAutofit/>
          </a:bodyPr>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Conform datelor prezentate anterior putem concluziona ca exista diferente vizibile intre limba romana scrisa in Romania si cea scrisa in Moldova, atat la nivel de vocabular cat si la nivel de legaturi de parti de vorbire si topica</a:t>
            </a:r>
            <a:endParaRPr b="0" lang="en-US" sz="18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Ce putem imbunatati:</a:t>
            </a:r>
            <a:endParaRPr b="0" lang="en-US" sz="1800" spc="-1" strike="noStrike">
              <a:solidFill>
                <a:srgbClr val="e2e7e8"/>
              </a:solidFill>
              <a:latin typeface="Calisto MT"/>
            </a:endParaRPr>
          </a:p>
          <a:p>
            <a:pPr lvl="2" marL="1063080" indent="-343080">
              <a:lnSpc>
                <a:spcPct val="100000"/>
              </a:lnSpc>
              <a:spcBef>
                <a:spcPts val="320"/>
              </a:spcBef>
              <a:spcAft>
                <a:spcPts val="601"/>
              </a:spcAft>
              <a:buClr>
                <a:srgbClr val="e2e7e8"/>
              </a:buClr>
              <a:buSzPct val="70000"/>
              <a:buFont typeface="Wingdings 2" charset="2"/>
              <a:buAutoNum type="arabicPeriod"/>
            </a:pPr>
            <a:r>
              <a:rPr b="0" lang="en-US" sz="1600" spc="-1" strike="noStrike">
                <a:solidFill>
                  <a:srgbClr val="e2e7e8"/>
                </a:solidFill>
                <a:latin typeface="Calisto MT"/>
              </a:rPr>
              <a:t>Colectarea unui numar mai mare de articole din cele doua tari</a:t>
            </a:r>
            <a:endParaRPr b="0" lang="en-US" sz="1600" spc="-1" strike="noStrike">
              <a:solidFill>
                <a:srgbClr val="e2e7e8"/>
              </a:solidFill>
              <a:latin typeface="Calisto MT"/>
            </a:endParaRPr>
          </a:p>
          <a:p>
            <a:pPr lvl="2" marL="1063080" indent="-343080">
              <a:lnSpc>
                <a:spcPct val="100000"/>
              </a:lnSpc>
              <a:spcBef>
                <a:spcPts val="320"/>
              </a:spcBef>
              <a:spcAft>
                <a:spcPts val="601"/>
              </a:spcAft>
              <a:buClr>
                <a:srgbClr val="e2e7e8"/>
              </a:buClr>
              <a:buSzPct val="70000"/>
              <a:buFont typeface="Wingdings 2" charset="2"/>
              <a:buAutoNum type="arabicPeriod"/>
            </a:pPr>
            <a:r>
              <a:rPr b="0" lang="en-US" sz="1600" spc="-1" strike="noStrike">
                <a:solidFill>
                  <a:srgbClr val="e2e7e8"/>
                </a:solidFill>
                <a:latin typeface="Calisto MT"/>
              </a:rPr>
              <a:t>Implementarea unui model state of the art care sa analizeze cele doua limbi</a:t>
            </a:r>
            <a:endParaRPr b="0" lang="en-US" sz="1600" spc="-1" strike="noStrike">
              <a:solidFill>
                <a:srgbClr val="e2e7e8"/>
              </a:solidFill>
              <a:latin typeface="Calisto MT"/>
            </a:endParaRPr>
          </a:p>
          <a:p>
            <a:pPr lvl="2" marL="1063080" indent="-343080">
              <a:lnSpc>
                <a:spcPct val="100000"/>
              </a:lnSpc>
              <a:spcBef>
                <a:spcPts val="320"/>
              </a:spcBef>
              <a:spcAft>
                <a:spcPts val="601"/>
              </a:spcAft>
              <a:buClr>
                <a:srgbClr val="e2e7e8"/>
              </a:buClr>
              <a:buSzPct val="70000"/>
              <a:buFont typeface="Wingdings 2" charset="2"/>
              <a:buAutoNum type="arabicPeriod"/>
            </a:pPr>
            <a:r>
              <a:rPr b="0" lang="en-US" sz="1600" spc="-1" strike="noStrike">
                <a:solidFill>
                  <a:srgbClr val="e2e7e8"/>
                </a:solidFill>
                <a:latin typeface="Calisto MT"/>
              </a:rPr>
              <a:t>Folosirea altor modele de generare de text automat precum GPT-Neo</a:t>
            </a:r>
            <a:endParaRPr b="0" lang="en-US" sz="1600" spc="-1" strike="noStrike">
              <a:solidFill>
                <a:srgbClr val="e2e7e8"/>
              </a:solidFill>
              <a:latin typeface="Calisto MT"/>
            </a:endParaRPr>
          </a:p>
          <a:p>
            <a:pPr lvl="2" marL="1063080" indent="-343080">
              <a:lnSpc>
                <a:spcPct val="100000"/>
              </a:lnSpc>
              <a:spcBef>
                <a:spcPts val="320"/>
              </a:spcBef>
              <a:spcAft>
                <a:spcPts val="601"/>
              </a:spcAft>
              <a:buClr>
                <a:srgbClr val="e2e7e8"/>
              </a:buClr>
              <a:buSzPct val="70000"/>
              <a:buFont typeface="Wingdings 2" charset="2"/>
              <a:buAutoNum type="arabicPeriod"/>
            </a:pPr>
            <a:r>
              <a:rPr b="0" lang="en-US" sz="1600" spc="-1" strike="noStrike">
                <a:solidFill>
                  <a:srgbClr val="e2e7e8"/>
                </a:solidFill>
                <a:latin typeface="Calisto MT"/>
              </a:rPr>
              <a:t>Analiza limbajului vorbit</a:t>
            </a:r>
            <a:endParaRPr b="0" lang="en-US" sz="1600" spc="-1" strike="noStrike">
              <a:solidFill>
                <a:srgbClr val="e2e7e8"/>
              </a:solidFill>
              <a:latin typeface="Calisto MT"/>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2" name="Rectangle 1041"/>
          <p:cNvSpPr/>
          <p:nvPr/>
        </p:nvSpPr>
        <p:spPr>
          <a:xfrm>
            <a:off x="483480" y="482760"/>
            <a:ext cx="11240280" cy="5892480"/>
          </a:xfrm>
          <a:prstGeom prst="rect">
            <a:avLst/>
          </a:prstGeom>
          <a:noFill/>
          <a:ln cap="rnd" w="190500">
            <a:solidFill>
              <a:srgbClr val="ffffff">
                <a:alpha val="7000"/>
              </a:srgbClr>
            </a:solidFill>
            <a:round/>
          </a:ln>
        </p:spPr>
        <p:style>
          <a:lnRef idx="2">
            <a:schemeClr val="accent1">
              <a:shade val="50000"/>
            </a:schemeClr>
          </a:lnRef>
          <a:fillRef idx="1">
            <a:schemeClr val="accent1"/>
          </a:fillRef>
          <a:effectRef idx="0">
            <a:schemeClr val="accent1"/>
          </a:effectRef>
          <a:fontRef idx="minor"/>
        </p:style>
      </p:sp>
      <p:sp>
        <p:nvSpPr>
          <p:cNvPr id="133" name="Rectangle 1040"/>
          <p:cNvSpPr/>
          <p:nvPr/>
        </p:nvSpPr>
        <p:spPr>
          <a:xfrm>
            <a:off x="483480" y="482760"/>
            <a:ext cx="11240280" cy="58924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134" name="Picture 2" descr=""/>
          <p:cNvPicPr/>
          <p:nvPr/>
        </p:nvPicPr>
        <p:blipFill>
          <a:blip r:embed="rId2"/>
          <a:srcRect l="17905" t="0" r="17826" b="0"/>
          <a:stretch/>
        </p:blipFill>
        <p:spPr>
          <a:xfrm>
            <a:off x="643320" y="643320"/>
            <a:ext cx="5371560" cy="5570640"/>
          </a:xfrm>
          <a:prstGeom prst="rect">
            <a:avLst/>
          </a:prstGeom>
          <a:ln w="0">
            <a:noFill/>
          </a:ln>
        </p:spPr>
      </p:pic>
      <p:pic>
        <p:nvPicPr>
          <p:cNvPr id="135" name="Picture 10" descr="Flag of Moldova | History, Design &amp; Meaning | Britannica"/>
          <p:cNvPicPr/>
          <p:nvPr/>
        </p:nvPicPr>
        <p:blipFill>
          <a:blip r:embed="rId3"/>
          <a:srcRect l="25521" t="0" r="26258" b="0"/>
          <a:stretch/>
        </p:blipFill>
        <p:spPr>
          <a:xfrm>
            <a:off x="6175800" y="643320"/>
            <a:ext cx="5371560" cy="5570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913680" y="609480"/>
            <a:ext cx="10353240" cy="632160"/>
          </a:xfrm>
          <a:prstGeom prst="rect">
            <a:avLst/>
          </a:prstGeom>
          <a:noFill/>
          <a:ln w="0">
            <a:noFill/>
          </a:ln>
          <a:effectLst>
            <a:outerShdw dist="0" dir="0" blurRad="25560" rotWithShape="0">
              <a:srgbClr val="000000">
                <a:alpha val="46000"/>
              </a:srgbClr>
            </a:outerShdw>
          </a:effectLst>
        </p:spPr>
        <p:txBody>
          <a:bodyPr anchor="ctr">
            <a:normAutofit fontScale="88000"/>
          </a:bodyPr>
          <a:p>
            <a:pPr>
              <a:lnSpc>
                <a:spcPct val="100000"/>
              </a:lnSpc>
              <a:buNone/>
            </a:pPr>
            <a:r>
              <a:rPr b="0" lang="en-US" sz="4000" spc="-1" strike="noStrike">
                <a:solidFill>
                  <a:srgbClr val="e2e7e8"/>
                </a:solidFill>
                <a:latin typeface="Calisto MT"/>
              </a:rPr>
              <a:t>Abordare</a:t>
            </a:r>
            <a:endParaRPr b="0" lang="en-US" sz="4000" spc="-1" strike="noStrike">
              <a:solidFill>
                <a:srgbClr val="ffffff"/>
              </a:solidFill>
              <a:latin typeface="Calisto MT"/>
            </a:endParaRPr>
          </a:p>
        </p:txBody>
      </p:sp>
      <p:sp>
        <p:nvSpPr>
          <p:cNvPr id="87" name="PlaceHolder 2"/>
          <p:cNvSpPr>
            <a:spLocks noGrp="1"/>
          </p:cNvSpPr>
          <p:nvPr>
            <p:ph/>
          </p:nvPr>
        </p:nvSpPr>
        <p:spPr>
          <a:xfrm>
            <a:off x="913680" y="1242360"/>
            <a:ext cx="10353240" cy="5438880"/>
          </a:xfrm>
          <a:prstGeom prst="rect">
            <a:avLst/>
          </a:prstGeom>
          <a:noFill/>
          <a:ln w="0">
            <a:noFill/>
          </a:ln>
          <a:effectLst>
            <a:outerShdw dist="0" dir="0" blurRad="25560" rotWithShape="0">
              <a:srgbClr val="000000">
                <a:alpha val="46000"/>
              </a:srgbClr>
            </a:outerShdw>
          </a:effectLst>
        </p:spPr>
        <p:txBody>
          <a:bodyPr anchor="t">
            <a:normAutofit fontScale="95000"/>
          </a:bodyPr>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Am facut mai multe analize atat independente cat si dependente de context</a:t>
            </a:r>
            <a:endParaRPr b="0" lang="en-US" sz="2000" spc="-1" strike="noStrike">
              <a:solidFill>
                <a:srgbClr val="e2e7e8"/>
              </a:solidFill>
              <a:latin typeface="Calisto MT"/>
            </a:endParaRPr>
          </a:p>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Analize independente de context:</a:t>
            </a:r>
            <a:endParaRPr b="0" lang="en-US" sz="2000" spc="-1" strike="noStrike">
              <a:solidFill>
                <a:srgbClr val="e2e7e8"/>
              </a:solidFill>
              <a:latin typeface="Calisto MT"/>
            </a:endParaRPr>
          </a:p>
          <a:p>
            <a:pPr lvl="1" marL="720000" indent="-270000">
              <a:lnSpc>
                <a:spcPct val="100000"/>
              </a:lnSpc>
              <a:spcBef>
                <a:spcPts val="360"/>
              </a:spcBef>
              <a:spcAft>
                <a:spcPts val="601"/>
              </a:spcAft>
              <a:buClr>
                <a:srgbClr val="e2e7e8"/>
              </a:buClr>
              <a:buSzPct val="70000"/>
              <a:buFont typeface="Wingdings 2" charset="2"/>
              <a:buChar char=""/>
            </a:pPr>
            <a:r>
              <a:rPr b="0" lang="en-US" sz="1800" spc="-1" strike="noStrike">
                <a:solidFill>
                  <a:srgbClr val="e2e7e8"/>
                </a:solidFill>
                <a:latin typeface="Calisto MT"/>
              </a:rPr>
              <a:t>Analiza statistica a articolelor din Moldova si cele din Romania (media, mediana, deviatia standard pe lungimea articolelor) </a:t>
            </a:r>
            <a:endParaRPr b="0" lang="en-US" sz="1800" spc="-1" strike="noStrike">
              <a:solidFill>
                <a:srgbClr val="e2e7e8"/>
              </a:solidFill>
              <a:latin typeface="Calisto MT"/>
            </a:endParaRPr>
          </a:p>
          <a:p>
            <a:pPr lvl="1" marL="720000" indent="-270000">
              <a:lnSpc>
                <a:spcPct val="100000"/>
              </a:lnSpc>
              <a:spcBef>
                <a:spcPts val="360"/>
              </a:spcBef>
              <a:spcAft>
                <a:spcPts val="601"/>
              </a:spcAft>
              <a:buClr>
                <a:srgbClr val="e2e7e8"/>
              </a:buClr>
              <a:buSzPct val="70000"/>
              <a:buFont typeface="Wingdings 2" charset="2"/>
              <a:buChar char=""/>
            </a:pPr>
            <a:r>
              <a:rPr b="0" lang="en-US" sz="1800" spc="-1" strike="noStrike">
                <a:solidFill>
                  <a:srgbClr val="e2e7e8"/>
                </a:solidFill>
                <a:latin typeface="Calisto MT"/>
              </a:rPr>
              <a:t>Analiza precizata mai sus, dar impartita pe categoriile de articole (politica, economie, social, sport, cultura, stiri, divertisment, tehnologie, sanatate, auto, turism, lifestyle, educatie, locale, justitie, diverse)</a:t>
            </a:r>
            <a:endParaRPr b="0" lang="en-US" sz="1800" spc="-1" strike="noStrike">
              <a:solidFill>
                <a:srgbClr val="e2e7e8"/>
              </a:solidFill>
              <a:latin typeface="Calisto MT"/>
            </a:endParaRPr>
          </a:p>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Antrenarea unor clasificatori binari pentru a vedea daca putem distinge intre cele doua clase</a:t>
            </a:r>
            <a:endParaRPr b="0" lang="en-US" sz="2000" spc="-1" strike="noStrike">
              <a:solidFill>
                <a:srgbClr val="e2e7e8"/>
              </a:solidFill>
              <a:latin typeface="Calisto MT"/>
            </a:endParaRPr>
          </a:p>
          <a:p>
            <a:pPr lvl="1" marL="720000" indent="-270000">
              <a:lnSpc>
                <a:spcPct val="100000"/>
              </a:lnSpc>
              <a:spcBef>
                <a:spcPts val="360"/>
              </a:spcBef>
              <a:spcAft>
                <a:spcPts val="601"/>
              </a:spcAft>
              <a:buClr>
                <a:srgbClr val="e2e7e8"/>
              </a:buClr>
              <a:buSzPct val="70000"/>
              <a:buFont typeface="Wingdings 2" charset="2"/>
              <a:buChar char=""/>
            </a:pPr>
            <a:r>
              <a:rPr b="0" lang="en-US" sz="1800" spc="-1" strike="noStrike">
                <a:solidFill>
                  <a:srgbClr val="e2e7e8"/>
                </a:solidFill>
                <a:latin typeface="Calisto MT"/>
              </a:rPr>
              <a:t>Un clasificator care are ca features direct cuvintele</a:t>
            </a:r>
            <a:endParaRPr b="0" lang="en-US" sz="1800" spc="-1" strike="noStrike">
              <a:solidFill>
                <a:srgbClr val="e2e7e8"/>
              </a:solidFill>
              <a:latin typeface="Calisto MT"/>
            </a:endParaRPr>
          </a:p>
          <a:p>
            <a:pPr lvl="1" marL="720000" indent="-270000">
              <a:lnSpc>
                <a:spcPct val="100000"/>
              </a:lnSpc>
              <a:spcBef>
                <a:spcPts val="360"/>
              </a:spcBef>
              <a:spcAft>
                <a:spcPts val="601"/>
              </a:spcAft>
              <a:buClr>
                <a:srgbClr val="e2e7e8"/>
              </a:buClr>
              <a:buSzPct val="70000"/>
              <a:buFont typeface="Wingdings 2" charset="2"/>
              <a:buChar char=""/>
            </a:pPr>
            <a:r>
              <a:rPr b="0" lang="en-US" sz="1800" spc="-1" strike="noStrike">
                <a:solidFill>
                  <a:srgbClr val="e2e7e8"/>
                </a:solidFill>
                <a:latin typeface="Calisto MT"/>
              </a:rPr>
              <a:t>Un clasificator care are ca features partile de vorbire (aici am folosit spacy si NLPCube de la Adobe)</a:t>
            </a:r>
            <a:endParaRPr b="0" lang="en-US" sz="1800" spc="-1" strike="noStrike">
              <a:solidFill>
                <a:srgbClr val="e2e7e8"/>
              </a:solidFill>
              <a:latin typeface="Calisto MT"/>
            </a:endParaRPr>
          </a:p>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Generarea unor dependency trees si analiza celor mai intalnite structure statistice din fiecare clasa</a:t>
            </a:r>
            <a:endParaRPr b="0" lang="en-US" sz="2000" spc="-1" strike="noStrike">
              <a:solidFill>
                <a:srgbClr val="e2e7e8"/>
              </a:solidFill>
              <a:latin typeface="Calisto MT"/>
            </a:endParaRPr>
          </a:p>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Constructia unui model care generaza propozitii in limba romana din Romana si Moldova, separate</a:t>
            </a:r>
            <a:endParaRPr b="0" lang="en-US" sz="2000" spc="-1" strike="noStrike">
              <a:solidFill>
                <a:srgbClr val="e2e7e8"/>
              </a:solidFill>
              <a:latin typeface="Calisto MT"/>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 name="Rectangle 9"/>
          <p:cNvSpPr/>
          <p:nvPr/>
        </p:nvSpPr>
        <p:spPr>
          <a:xfrm>
            <a:off x="0" y="0"/>
            <a:ext cx="12191760" cy="685764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sp>
      <p:sp>
        <p:nvSpPr>
          <p:cNvPr id="89" name="PlaceHolder 1"/>
          <p:cNvSpPr>
            <a:spLocks noGrp="1"/>
          </p:cNvSpPr>
          <p:nvPr>
            <p:ph type="title"/>
          </p:nvPr>
        </p:nvSpPr>
        <p:spPr>
          <a:xfrm>
            <a:off x="707760" y="643320"/>
            <a:ext cx="3945960" cy="1955880"/>
          </a:xfrm>
          <a:prstGeom prst="rect">
            <a:avLst/>
          </a:prstGeom>
          <a:noFill/>
          <a:ln w="0">
            <a:noFill/>
          </a:ln>
          <a:effectLst>
            <a:outerShdw dist="0" dir="0" blurRad="25560" rotWithShape="0">
              <a:srgbClr val="000000">
                <a:alpha val="46000"/>
              </a:srgbClr>
            </a:outerShdw>
          </a:effectLst>
        </p:spPr>
        <p:txBody>
          <a:bodyPr anchor="ctr">
            <a:normAutofit/>
          </a:bodyPr>
          <a:p>
            <a:pPr>
              <a:lnSpc>
                <a:spcPct val="100000"/>
              </a:lnSpc>
              <a:buNone/>
            </a:pPr>
            <a:r>
              <a:rPr b="0" lang="en-US" sz="3600" spc="-1" strike="noStrike">
                <a:solidFill>
                  <a:srgbClr val="e2e7e8"/>
                </a:solidFill>
                <a:latin typeface="Calisto MT"/>
              </a:rPr>
              <a:t>1. Colectarea datelor</a:t>
            </a:r>
            <a:endParaRPr b="0" lang="en-US" sz="3600" spc="-1" strike="noStrike">
              <a:solidFill>
                <a:srgbClr val="ffffff"/>
              </a:solidFill>
              <a:latin typeface="Calisto MT"/>
            </a:endParaRPr>
          </a:p>
        </p:txBody>
      </p:sp>
      <p:sp>
        <p:nvSpPr>
          <p:cNvPr id="90" name="PlaceHolder 2"/>
          <p:cNvSpPr>
            <a:spLocks noGrp="1"/>
          </p:cNvSpPr>
          <p:nvPr>
            <p:ph/>
          </p:nvPr>
        </p:nvSpPr>
        <p:spPr>
          <a:xfrm>
            <a:off x="5139720" y="643320"/>
            <a:ext cx="6430320" cy="1955880"/>
          </a:xfrm>
          <a:prstGeom prst="rect">
            <a:avLst/>
          </a:prstGeom>
          <a:noFill/>
          <a:ln w="0">
            <a:noFill/>
          </a:ln>
          <a:effectLst>
            <a:outerShdw dist="0" dir="0" blurRad="25560" rotWithShape="0">
              <a:srgbClr val="000000">
                <a:alpha val="46000"/>
              </a:srgbClr>
            </a:outerShdw>
          </a:effectLst>
        </p:spPr>
        <p:txBody>
          <a:bodyPr anchor="ctr">
            <a:normAutofit/>
          </a:bodyPr>
          <a:p>
            <a:pPr marL="343080" indent="-306000">
              <a:lnSpc>
                <a:spcPct val="90000"/>
              </a:lnSpc>
              <a:spcBef>
                <a:spcPts val="281"/>
              </a:spcBef>
              <a:spcAft>
                <a:spcPts val="601"/>
              </a:spcAft>
              <a:buClr>
                <a:srgbClr val="e2e7e8"/>
              </a:buClr>
              <a:buSzPct val="70000"/>
              <a:buFont typeface="Wingdings 2" charset="2"/>
              <a:buChar char=""/>
            </a:pPr>
            <a:r>
              <a:rPr b="0" lang="en-US" sz="1400" spc="-1" strike="noStrike">
                <a:solidFill>
                  <a:srgbClr val="e2e7e8"/>
                </a:solidFill>
                <a:latin typeface="Calisto MT"/>
              </a:rPr>
              <a:t>Am ales 10 publicatii din Romania si Moldova si am extras minim 300 de articole per ziar, din categoriile mentionate in slide-ul anterior, folosind un script de automatizare in Python, cu libraria Selenium</a:t>
            </a:r>
            <a:endParaRPr b="0" lang="en-US" sz="1400" spc="-1" strike="noStrike">
              <a:solidFill>
                <a:srgbClr val="e2e7e8"/>
              </a:solidFill>
              <a:latin typeface="Calisto MT"/>
            </a:endParaRPr>
          </a:p>
          <a:p>
            <a:pPr marL="343080" indent="-306000">
              <a:lnSpc>
                <a:spcPct val="90000"/>
              </a:lnSpc>
              <a:spcBef>
                <a:spcPts val="281"/>
              </a:spcBef>
              <a:spcAft>
                <a:spcPts val="601"/>
              </a:spcAft>
              <a:buClr>
                <a:srgbClr val="e2e7e8"/>
              </a:buClr>
              <a:buSzPct val="70000"/>
              <a:buFont typeface="Wingdings 2" charset="2"/>
              <a:buChar char=""/>
            </a:pPr>
            <a:r>
              <a:rPr b="0" lang="en-US" sz="1400" spc="-1" strike="noStrike">
                <a:solidFill>
                  <a:srgbClr val="e2e7e8"/>
                </a:solidFill>
                <a:latin typeface="Calisto MT"/>
              </a:rPr>
              <a:t>Pentru fiecare articol am extras atat textul cat si metadata despre articol, precum data publicarii, categoria si titlul</a:t>
            </a:r>
            <a:endParaRPr b="0" lang="en-US" sz="1400" spc="-1" strike="noStrike">
              <a:solidFill>
                <a:srgbClr val="e2e7e8"/>
              </a:solidFill>
              <a:latin typeface="Calisto MT"/>
            </a:endParaRPr>
          </a:p>
          <a:p>
            <a:pPr marL="343080" indent="-306000">
              <a:lnSpc>
                <a:spcPct val="90000"/>
              </a:lnSpc>
              <a:spcBef>
                <a:spcPts val="281"/>
              </a:spcBef>
              <a:spcAft>
                <a:spcPts val="601"/>
              </a:spcAft>
              <a:buClr>
                <a:srgbClr val="e2e7e8"/>
              </a:buClr>
              <a:buSzPct val="70000"/>
              <a:buFont typeface="Wingdings 2" charset="2"/>
              <a:buChar char=""/>
            </a:pPr>
            <a:r>
              <a:rPr b="0" lang="en-US" sz="1400" spc="-1" strike="noStrike">
                <a:solidFill>
                  <a:srgbClr val="e2e7e8"/>
                </a:solidFill>
                <a:latin typeface="Calisto MT"/>
              </a:rPr>
              <a:t>Am pus aceste date intr-o baza de date atat SQLite, pentru accesarea mai facila din cod, cat si in fisiere .txt</a:t>
            </a:r>
            <a:endParaRPr b="0" lang="en-US" sz="1400" spc="-1" strike="noStrike">
              <a:solidFill>
                <a:srgbClr val="e2e7e8"/>
              </a:solidFill>
              <a:latin typeface="Calisto MT"/>
            </a:endParaRPr>
          </a:p>
        </p:txBody>
      </p:sp>
      <p:pic>
        <p:nvPicPr>
          <p:cNvPr id="91" name="Picture 4" descr=""/>
          <p:cNvPicPr/>
          <p:nvPr/>
        </p:nvPicPr>
        <p:blipFill>
          <a:blip r:embed="rId3"/>
          <a:stretch/>
        </p:blipFill>
        <p:spPr>
          <a:xfrm>
            <a:off x="1251000" y="2952360"/>
            <a:ext cx="9711360" cy="31075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2" name="Rectangle 13"/>
          <p:cNvSpPr/>
          <p:nvPr/>
        </p:nvSpPr>
        <p:spPr>
          <a:xfrm>
            <a:off x="0" y="0"/>
            <a:ext cx="12191760" cy="685764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sp>
      <p:sp>
        <p:nvSpPr>
          <p:cNvPr id="93" name="PlaceHolder 1"/>
          <p:cNvSpPr>
            <a:spLocks noGrp="1"/>
          </p:cNvSpPr>
          <p:nvPr>
            <p:ph type="title"/>
          </p:nvPr>
        </p:nvSpPr>
        <p:spPr>
          <a:xfrm>
            <a:off x="913680" y="609480"/>
            <a:ext cx="5977800" cy="1480680"/>
          </a:xfrm>
          <a:prstGeom prst="rect">
            <a:avLst/>
          </a:prstGeom>
          <a:noFill/>
          <a:ln w="0">
            <a:noFill/>
          </a:ln>
          <a:effectLst>
            <a:outerShdw dist="0" dir="0" blurRad="25560" rotWithShape="0">
              <a:srgbClr val="000000">
                <a:alpha val="46000"/>
              </a:srgbClr>
            </a:outerShdw>
          </a:effectLst>
        </p:spPr>
        <p:txBody>
          <a:bodyPr anchor="ctr">
            <a:normAutofit fontScale="87000"/>
          </a:bodyPr>
          <a:p>
            <a:pPr algn="ctr">
              <a:lnSpc>
                <a:spcPct val="100000"/>
              </a:lnSpc>
              <a:buNone/>
            </a:pPr>
            <a:r>
              <a:rPr b="0" lang="en-US" sz="4000" spc="-1" strike="noStrike">
                <a:solidFill>
                  <a:srgbClr val="e2e7e8"/>
                </a:solidFill>
                <a:latin typeface="Calisto MT"/>
              </a:rPr>
              <a:t>2. Statistici independente de context</a:t>
            </a:r>
            <a:endParaRPr b="0" lang="en-US" sz="4000" spc="-1" strike="noStrike">
              <a:solidFill>
                <a:srgbClr val="ffffff"/>
              </a:solidFill>
              <a:latin typeface="Calisto MT"/>
            </a:endParaRPr>
          </a:p>
        </p:txBody>
      </p:sp>
      <p:sp>
        <p:nvSpPr>
          <p:cNvPr id="94" name="PlaceHolder 2"/>
          <p:cNvSpPr>
            <a:spLocks noGrp="1"/>
          </p:cNvSpPr>
          <p:nvPr>
            <p:ph/>
          </p:nvPr>
        </p:nvSpPr>
        <p:spPr>
          <a:xfrm>
            <a:off x="913680" y="2279160"/>
            <a:ext cx="5977800" cy="3415320"/>
          </a:xfrm>
          <a:prstGeom prst="rect">
            <a:avLst/>
          </a:prstGeom>
          <a:noFill/>
          <a:ln w="0">
            <a:noFill/>
          </a:ln>
          <a:effectLst>
            <a:outerShdw dist="0" dir="0" blurRad="25560" rotWithShape="0">
              <a:srgbClr val="000000">
                <a:alpha val="46000"/>
              </a:srgbClr>
            </a:outerShdw>
          </a:effectLst>
        </p:spPr>
        <p:txBody>
          <a:bodyPr anchor="ctr">
            <a:normAutofit/>
          </a:bodyPr>
          <a:p>
            <a:pPr marL="343080" indent="-306000">
              <a:lnSpc>
                <a:spcPct val="9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Am incarcat toate articolele din Moldova si Romania (bineinteles, separat) </a:t>
            </a:r>
            <a:endParaRPr b="0" lang="en-US" sz="2000" spc="-1" strike="noStrike">
              <a:solidFill>
                <a:srgbClr val="e2e7e8"/>
              </a:solidFill>
              <a:latin typeface="Calisto MT"/>
            </a:endParaRPr>
          </a:p>
          <a:p>
            <a:pPr marL="343080" indent="-306000">
              <a:lnSpc>
                <a:spcPct val="9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Am incarcat toate cuvintele in doua array-uri si am facut urmatoarele statistici: mean, median si standard deviation</a:t>
            </a:r>
            <a:endParaRPr b="0" lang="en-US" sz="2000" spc="-1" strike="noStrike">
              <a:solidFill>
                <a:srgbClr val="e2e7e8"/>
              </a:solidFill>
              <a:latin typeface="Calisto MT"/>
            </a:endParaRPr>
          </a:p>
          <a:p>
            <a:pPr>
              <a:lnSpc>
                <a:spcPct val="90000"/>
              </a:lnSpc>
              <a:spcBef>
                <a:spcPts val="400"/>
              </a:spcBef>
              <a:spcAft>
                <a:spcPts val="601"/>
              </a:spcAft>
              <a:buNone/>
            </a:pPr>
            <a:endParaRPr b="0" lang="en-US" sz="2000" spc="-1" strike="noStrike">
              <a:solidFill>
                <a:srgbClr val="e2e7e8"/>
              </a:solidFill>
              <a:latin typeface="Calisto MT"/>
            </a:endParaRPr>
          </a:p>
          <a:p>
            <a:pPr>
              <a:lnSpc>
                <a:spcPct val="90000"/>
              </a:lnSpc>
              <a:spcBef>
                <a:spcPts val="400"/>
              </a:spcBef>
              <a:spcAft>
                <a:spcPts val="601"/>
              </a:spcAft>
              <a:buNone/>
            </a:pPr>
            <a:endParaRPr b="0" lang="en-US" sz="2000" spc="-1" strike="noStrike">
              <a:solidFill>
                <a:srgbClr val="e2e7e8"/>
              </a:solidFill>
              <a:latin typeface="Calisto MT"/>
            </a:endParaRPr>
          </a:p>
          <a:p>
            <a:pPr marL="343080" indent="-306000">
              <a:lnSpc>
                <a:spcPct val="9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Apoi am grupat artcolele pe categori si repetam aceleasi statistici, pe care le salvam intr-un fisier .csv</a:t>
            </a:r>
            <a:endParaRPr b="0" lang="en-US" sz="2000" spc="-1" strike="noStrike">
              <a:solidFill>
                <a:srgbClr val="e2e7e8"/>
              </a:solidFill>
              <a:latin typeface="Calisto MT"/>
            </a:endParaRPr>
          </a:p>
        </p:txBody>
      </p:sp>
      <p:pic>
        <p:nvPicPr>
          <p:cNvPr id="95" name="Picture 15" descr=""/>
          <p:cNvPicPr/>
          <p:nvPr/>
        </p:nvPicPr>
        <p:blipFill>
          <a:blip r:embed="rId3"/>
          <a:srcRect l="0" t="964" r="2807" b="1444"/>
          <a:stretch/>
        </p:blipFill>
        <p:spPr>
          <a:xfrm>
            <a:off x="7501320" y="0"/>
            <a:ext cx="4690080" cy="6857640"/>
          </a:xfrm>
          <a:prstGeom prst="rect">
            <a:avLst/>
          </a:prstGeom>
          <a:ln w="0">
            <a:noFill/>
          </a:ln>
        </p:spPr>
      </p:pic>
      <p:pic>
        <p:nvPicPr>
          <p:cNvPr id="96" name="Picture 8" descr=""/>
          <p:cNvPicPr/>
          <p:nvPr/>
        </p:nvPicPr>
        <p:blipFill>
          <a:blip r:embed="rId4"/>
          <a:stretch/>
        </p:blipFill>
        <p:spPr>
          <a:xfrm>
            <a:off x="7996680" y="3987000"/>
            <a:ext cx="3699720" cy="2451960"/>
          </a:xfrm>
          <a:prstGeom prst="rect">
            <a:avLst/>
          </a:prstGeom>
          <a:ln w="0">
            <a:noFill/>
          </a:ln>
        </p:spPr>
      </p:pic>
      <p:pic>
        <p:nvPicPr>
          <p:cNvPr id="97" name="Picture 6" descr=""/>
          <p:cNvPicPr/>
          <p:nvPr/>
        </p:nvPicPr>
        <p:blipFill>
          <a:blip r:embed="rId5"/>
          <a:stretch/>
        </p:blipFill>
        <p:spPr>
          <a:xfrm>
            <a:off x="7996680" y="1029240"/>
            <a:ext cx="3699720" cy="10609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913680" y="609480"/>
            <a:ext cx="10353240" cy="632160"/>
          </a:xfrm>
          <a:prstGeom prst="rect">
            <a:avLst/>
          </a:prstGeom>
          <a:noFill/>
          <a:ln w="0">
            <a:noFill/>
          </a:ln>
          <a:effectLst>
            <a:outerShdw dist="0" dir="0" blurRad="25560" rotWithShape="0">
              <a:srgbClr val="000000">
                <a:alpha val="46000"/>
              </a:srgbClr>
            </a:outerShdw>
          </a:effectLst>
        </p:spPr>
        <p:txBody>
          <a:bodyPr anchor="ctr">
            <a:normAutofit fontScale="88000"/>
          </a:bodyPr>
          <a:p>
            <a:pPr>
              <a:lnSpc>
                <a:spcPct val="100000"/>
              </a:lnSpc>
              <a:buNone/>
            </a:pPr>
            <a:r>
              <a:rPr b="0" lang="en-US" sz="4000" spc="-1" strike="noStrike">
                <a:solidFill>
                  <a:srgbClr val="e2e7e8"/>
                </a:solidFill>
                <a:latin typeface="Calisto MT"/>
              </a:rPr>
              <a:t>Concluzii</a:t>
            </a:r>
            <a:endParaRPr b="0" lang="en-US" sz="4000" spc="-1" strike="noStrike">
              <a:solidFill>
                <a:srgbClr val="ffffff"/>
              </a:solidFill>
              <a:latin typeface="Calisto MT"/>
            </a:endParaRPr>
          </a:p>
        </p:txBody>
      </p:sp>
      <p:sp>
        <p:nvSpPr>
          <p:cNvPr id="99" name="PlaceHolder 2"/>
          <p:cNvSpPr>
            <a:spLocks noGrp="1"/>
          </p:cNvSpPr>
          <p:nvPr>
            <p:ph/>
          </p:nvPr>
        </p:nvSpPr>
        <p:spPr>
          <a:xfrm>
            <a:off x="913680" y="1242360"/>
            <a:ext cx="10353240" cy="5438880"/>
          </a:xfrm>
          <a:prstGeom prst="rect">
            <a:avLst/>
          </a:prstGeom>
          <a:noFill/>
          <a:ln w="0">
            <a:noFill/>
          </a:ln>
          <a:effectLst>
            <a:outerShdw dist="0" dir="0" blurRad="25560" rotWithShape="0">
              <a:srgbClr val="000000">
                <a:alpha val="46000"/>
              </a:srgbClr>
            </a:outerShdw>
          </a:effectLst>
        </p:spPr>
        <p:txBody>
          <a:bodyPr anchor="t">
            <a:normAutofit/>
          </a:bodyPr>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Nu exista mari diferente intre mediile si deviatiile standard pe cele 2 limbi</a:t>
            </a:r>
            <a:endParaRPr b="0" lang="en-US" sz="2000" spc="-1" strike="noStrike">
              <a:solidFill>
                <a:srgbClr val="e2e7e8"/>
              </a:solidFill>
              <a:latin typeface="Calisto MT"/>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913680" y="609480"/>
            <a:ext cx="10656000" cy="632160"/>
          </a:xfrm>
          <a:prstGeom prst="rect">
            <a:avLst/>
          </a:prstGeom>
          <a:noFill/>
          <a:ln w="0">
            <a:noFill/>
          </a:ln>
          <a:effectLst>
            <a:outerShdw dist="0" dir="0" blurRad="25560" rotWithShape="0">
              <a:srgbClr val="000000">
                <a:alpha val="46000"/>
              </a:srgbClr>
            </a:outerShdw>
          </a:effectLst>
        </p:spPr>
        <p:txBody>
          <a:bodyPr anchor="ctr">
            <a:normAutofit fontScale="44000"/>
          </a:bodyPr>
          <a:p>
            <a:pPr>
              <a:lnSpc>
                <a:spcPct val="100000"/>
              </a:lnSpc>
              <a:buNone/>
            </a:pPr>
            <a:r>
              <a:rPr b="0" lang="en-US" sz="4000" spc="-1" strike="noStrike">
                <a:solidFill>
                  <a:srgbClr val="e2e7e8"/>
                </a:solidFill>
                <a:latin typeface="Calisto MT"/>
              </a:rPr>
              <a:t>2. Clasificatori binari: cu feature-uri cuvintele in sine:</a:t>
            </a:r>
            <a:br>
              <a:rPr sz="4000"/>
            </a:br>
            <a:endParaRPr b="0" lang="en-US" sz="4000" spc="-1" strike="noStrike">
              <a:solidFill>
                <a:srgbClr val="ffffff"/>
              </a:solidFill>
              <a:latin typeface="Calisto MT"/>
            </a:endParaRPr>
          </a:p>
        </p:txBody>
      </p:sp>
      <p:sp>
        <p:nvSpPr>
          <p:cNvPr id="101" name="PlaceHolder 2"/>
          <p:cNvSpPr>
            <a:spLocks noGrp="1"/>
          </p:cNvSpPr>
          <p:nvPr>
            <p:ph/>
          </p:nvPr>
        </p:nvSpPr>
        <p:spPr>
          <a:xfrm>
            <a:off x="913680" y="1242360"/>
            <a:ext cx="10918800" cy="5438880"/>
          </a:xfrm>
          <a:prstGeom prst="rect">
            <a:avLst/>
          </a:prstGeom>
          <a:noFill/>
          <a:ln w="0">
            <a:noFill/>
          </a:ln>
          <a:effectLst>
            <a:outerShdw dist="0" dir="0" blurRad="25560" rotWithShape="0">
              <a:srgbClr val="000000">
                <a:alpha val="46000"/>
              </a:srgbClr>
            </a:outerShdw>
          </a:effectLst>
        </p:spPr>
        <p:txBody>
          <a:bodyPr anchor="t">
            <a:normAutofit/>
          </a:bodyPr>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Am facut un clasificator binar de tip Logistic Regression cu l2, un vectorizer cu urmatoarele setari:</a:t>
            </a:r>
            <a:endParaRPr b="0" lang="en-US" sz="1800" spc="-1" strike="noStrike">
              <a:solidFill>
                <a:srgbClr val="e2e7e8"/>
              </a:solidFill>
              <a:latin typeface="Calisto MT"/>
            </a:endParaRPr>
          </a:p>
          <a:p>
            <a:pPr marL="720000">
              <a:lnSpc>
                <a:spcPct val="100000"/>
              </a:lnSpc>
              <a:spcBef>
                <a:spcPts val="320"/>
              </a:spcBef>
              <a:spcAft>
                <a:spcPts val="601"/>
              </a:spcAft>
              <a:buNone/>
              <a:tabLst>
                <a:tab algn="l" pos="0"/>
              </a:tabLst>
            </a:pPr>
            <a:r>
              <a:rPr b="0" lang="en-US" sz="1600" spc="-1" strike="noStrike">
                <a:solidFill>
                  <a:srgbClr val="bbdaff"/>
                </a:solidFill>
                <a:latin typeface="Consolas"/>
              </a:rPr>
              <a:t>TfidfVectorizer(</a:t>
            </a:r>
            <a:r>
              <a:rPr b="0" lang="en-US" sz="1600" spc="-1" strike="noStrike">
                <a:solidFill>
                  <a:srgbClr val="ffc58f"/>
                </a:solidFill>
                <a:latin typeface="Consolas"/>
              </a:rPr>
              <a:t>min_df</a:t>
            </a:r>
            <a:r>
              <a:rPr b="0" lang="en-US" sz="1600" spc="-1" strike="noStrike">
                <a:solidFill>
                  <a:srgbClr val="99ffff"/>
                </a:solidFill>
                <a:latin typeface="Consolas"/>
              </a:rPr>
              <a:t>=</a:t>
            </a:r>
            <a:r>
              <a:rPr b="0" lang="en-US" sz="1600" spc="-1" strike="noStrike">
                <a:solidFill>
                  <a:srgbClr val="ffc58f"/>
                </a:solidFill>
                <a:latin typeface="Consolas"/>
              </a:rPr>
              <a:t>3</a:t>
            </a:r>
            <a:r>
              <a:rPr b="0" lang="en-US" sz="1600" spc="-1" strike="noStrike">
                <a:solidFill>
                  <a:srgbClr val="bbdaff"/>
                </a:solidFill>
                <a:latin typeface="Consolas"/>
              </a:rPr>
              <a:t>, </a:t>
            </a:r>
            <a:r>
              <a:rPr b="0" lang="en-US" sz="1600" spc="-1" strike="noStrike">
                <a:solidFill>
                  <a:srgbClr val="ffc58f"/>
                </a:solidFill>
                <a:latin typeface="Consolas"/>
              </a:rPr>
              <a:t>max_df</a:t>
            </a:r>
            <a:r>
              <a:rPr b="0" lang="en-US" sz="1600" spc="-1" strike="noStrike">
                <a:solidFill>
                  <a:srgbClr val="99ffff"/>
                </a:solidFill>
                <a:latin typeface="Consolas"/>
              </a:rPr>
              <a:t>=</a:t>
            </a:r>
            <a:r>
              <a:rPr b="0" lang="en-US" sz="1600" spc="-1" strike="noStrike">
                <a:solidFill>
                  <a:srgbClr val="ffc58f"/>
                </a:solidFill>
                <a:latin typeface="Consolas"/>
              </a:rPr>
              <a:t>0.7</a:t>
            </a:r>
            <a:r>
              <a:rPr b="0" lang="en-US" sz="1600" spc="-1" strike="noStrike">
                <a:solidFill>
                  <a:srgbClr val="bbdaff"/>
                </a:solidFill>
                <a:latin typeface="Consolas"/>
              </a:rPr>
              <a:t>, </a:t>
            </a:r>
            <a:r>
              <a:rPr b="0" lang="en-US" sz="1600" spc="-1" strike="noStrike">
                <a:solidFill>
                  <a:srgbClr val="ffc58f"/>
                </a:solidFill>
                <a:latin typeface="Consolas"/>
              </a:rPr>
              <a:t>max_features</a:t>
            </a:r>
            <a:r>
              <a:rPr b="0" lang="en-US" sz="1600" spc="-1" strike="noStrike">
                <a:solidFill>
                  <a:srgbClr val="99ffff"/>
                </a:solidFill>
                <a:latin typeface="Consolas"/>
              </a:rPr>
              <a:t>=</a:t>
            </a:r>
            <a:r>
              <a:rPr b="0" lang="en-US" sz="1600" spc="-1" strike="noStrike">
                <a:solidFill>
                  <a:srgbClr val="ffc58f"/>
                </a:solidFill>
                <a:latin typeface="Consolas"/>
              </a:rPr>
              <a:t>10000</a:t>
            </a:r>
            <a:r>
              <a:rPr b="0" lang="en-US" sz="1600" spc="-1" strike="noStrike">
                <a:solidFill>
                  <a:srgbClr val="bbdaff"/>
                </a:solidFill>
                <a:latin typeface="Consolas"/>
              </a:rPr>
              <a:t>,</a:t>
            </a:r>
            <a:r>
              <a:rPr b="0" lang="en-US" sz="1600" spc="-1" strike="noStrike">
                <a:solidFill>
                  <a:srgbClr val="ffc58f"/>
                </a:solidFill>
                <a:latin typeface="Consolas"/>
              </a:rPr>
              <a:t>stop_words</a:t>
            </a:r>
            <a:r>
              <a:rPr b="0" lang="en-US" sz="1600" spc="-1" strike="noStrike">
                <a:solidFill>
                  <a:srgbClr val="99ffff"/>
                </a:solidFill>
                <a:latin typeface="Consolas"/>
              </a:rPr>
              <a:t>=</a:t>
            </a:r>
            <a:r>
              <a:rPr b="0" lang="en-US" sz="1600" spc="-1" strike="noStrike">
                <a:solidFill>
                  <a:srgbClr val="bbdaff"/>
                </a:solidFill>
                <a:latin typeface="Consolas"/>
              </a:rPr>
              <a:t>get_stop_words(</a:t>
            </a:r>
            <a:r>
              <a:rPr b="0" lang="en-US" sz="1600" spc="-1" strike="noStrike">
                <a:solidFill>
                  <a:srgbClr val="d1f1a9"/>
                </a:solidFill>
                <a:latin typeface="Consolas"/>
              </a:rPr>
              <a:t>‘ro’</a:t>
            </a:r>
            <a:r>
              <a:rPr b="0" lang="en-US" sz="1600" spc="-1" strike="noStrike">
                <a:solidFill>
                  <a:srgbClr val="bbdaff"/>
                </a:solidFill>
                <a:latin typeface="Consolas"/>
              </a:rPr>
              <a:t>))</a:t>
            </a:r>
            <a:endParaRPr b="0" lang="en-US" sz="1600" spc="-1" strike="noStrike">
              <a:solidFill>
                <a:srgbClr val="e2e7e8"/>
              </a:solidFill>
              <a:latin typeface="Calisto MT"/>
            </a:endParaRPr>
          </a:p>
          <a:p>
            <a:pPr marL="720000">
              <a:lnSpc>
                <a:spcPct val="100000"/>
              </a:lnSpc>
              <a:spcBef>
                <a:spcPts val="320"/>
              </a:spcBef>
              <a:spcAft>
                <a:spcPts val="601"/>
              </a:spcAft>
              <a:buNone/>
              <a:tabLst>
                <a:tab algn="l" pos="0"/>
              </a:tabLst>
            </a:pPr>
            <a:r>
              <a:rPr b="0" lang="en-US" sz="1600" spc="-1" strike="noStrike">
                <a:solidFill>
                  <a:srgbClr val="e2e7e8"/>
                </a:solidFill>
                <a:latin typeface="Calisto MT"/>
              </a:rPr>
              <a:t>si un grid search pentru automatizarea hyperparameter tuning</a:t>
            </a:r>
            <a:endParaRPr b="0" lang="en-US" sz="16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tabLst>
                <a:tab algn="l" pos="0"/>
              </a:tabLst>
            </a:pPr>
            <a:r>
              <a:rPr b="0" lang="en-US" sz="1800" spc="-1" strike="noStrike">
                <a:solidFill>
                  <a:srgbClr val="e2e7e8"/>
                </a:solidFill>
                <a:latin typeface="Calisto MT"/>
              </a:rPr>
              <a:t>Datele sunt stratified split</a:t>
            </a:r>
            <a:endParaRPr b="0" lang="en-US" sz="18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tabLst>
                <a:tab algn="l" pos="0"/>
              </a:tabLst>
            </a:pPr>
            <a:r>
              <a:rPr b="0" lang="en-US" sz="1800" spc="-1" strike="noStrike">
                <a:solidFill>
                  <a:srgbClr val="e2e7e8"/>
                </a:solidFill>
                <a:latin typeface="Calisto MT"/>
              </a:rPr>
              <a:t>Pentru a nu face modelul sa fie biased, am ales sa ii dam cate 916 articole din fiecare clasa (Romania – Moldova)</a:t>
            </a:r>
            <a:endParaRPr b="0" lang="en-US" sz="1800" spc="-1" strike="noStrike">
              <a:solidFill>
                <a:srgbClr val="e2e7e8"/>
              </a:solidFill>
              <a:latin typeface="Calisto MT"/>
            </a:endParaRPr>
          </a:p>
          <a:p>
            <a:endParaRPr b="0" lang="en-US" sz="1800" spc="-1" strike="noStrike">
              <a:solidFill>
                <a:srgbClr val="e2e7e8"/>
              </a:solidFill>
              <a:latin typeface="Calisto MT"/>
            </a:endParaRPr>
          </a:p>
        </p:txBody>
      </p:sp>
      <p:pic>
        <p:nvPicPr>
          <p:cNvPr id="102" name="Picture 6" descr=""/>
          <p:cNvPicPr/>
          <p:nvPr/>
        </p:nvPicPr>
        <p:blipFill>
          <a:blip r:embed="rId1"/>
          <a:stretch/>
        </p:blipFill>
        <p:spPr>
          <a:xfrm>
            <a:off x="1909080" y="4084920"/>
            <a:ext cx="8373240" cy="22762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3" name="Rectangle 14"/>
          <p:cNvSpPr/>
          <p:nvPr/>
        </p:nvSpPr>
        <p:spPr>
          <a:xfrm>
            <a:off x="0" y="0"/>
            <a:ext cx="12191760" cy="685764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sp>
      <p:sp>
        <p:nvSpPr>
          <p:cNvPr id="104" name="PlaceHolder 1"/>
          <p:cNvSpPr>
            <a:spLocks noGrp="1"/>
          </p:cNvSpPr>
          <p:nvPr>
            <p:ph type="title"/>
          </p:nvPr>
        </p:nvSpPr>
        <p:spPr>
          <a:xfrm>
            <a:off x="707760" y="643320"/>
            <a:ext cx="3945960" cy="1955880"/>
          </a:xfrm>
          <a:prstGeom prst="rect">
            <a:avLst/>
          </a:prstGeom>
          <a:noFill/>
          <a:ln w="0">
            <a:noFill/>
          </a:ln>
          <a:effectLst>
            <a:outerShdw dist="0" dir="0" blurRad="25560" rotWithShape="0">
              <a:srgbClr val="000000">
                <a:alpha val="46000"/>
              </a:srgbClr>
            </a:outerShdw>
          </a:effectLst>
        </p:spPr>
        <p:txBody>
          <a:bodyPr anchor="ctr">
            <a:normAutofit/>
          </a:bodyPr>
          <a:p>
            <a:pPr>
              <a:lnSpc>
                <a:spcPct val="100000"/>
              </a:lnSpc>
              <a:buNone/>
            </a:pPr>
            <a:r>
              <a:rPr b="0" lang="en-US" sz="3600" spc="-1" strike="noStrike">
                <a:solidFill>
                  <a:srgbClr val="e2e7e8"/>
                </a:solidFill>
                <a:latin typeface="Calisto MT"/>
              </a:rPr>
              <a:t>Concluzii</a:t>
            </a:r>
            <a:endParaRPr b="0" lang="en-US" sz="3600" spc="-1" strike="noStrike">
              <a:solidFill>
                <a:srgbClr val="ffffff"/>
              </a:solidFill>
              <a:latin typeface="Calisto MT"/>
            </a:endParaRPr>
          </a:p>
        </p:txBody>
      </p:sp>
      <p:sp>
        <p:nvSpPr>
          <p:cNvPr id="105" name="PlaceHolder 2"/>
          <p:cNvSpPr>
            <a:spLocks noGrp="1"/>
          </p:cNvSpPr>
          <p:nvPr>
            <p:ph/>
          </p:nvPr>
        </p:nvSpPr>
        <p:spPr>
          <a:xfrm>
            <a:off x="5139720" y="643320"/>
            <a:ext cx="6430320" cy="1955880"/>
          </a:xfrm>
          <a:prstGeom prst="rect">
            <a:avLst/>
          </a:prstGeom>
          <a:noFill/>
          <a:ln w="0">
            <a:noFill/>
          </a:ln>
          <a:effectLst>
            <a:outerShdw dist="0" dir="0" blurRad="25560" rotWithShape="0">
              <a:srgbClr val="000000">
                <a:alpha val="46000"/>
              </a:srgbClr>
            </a:outerShdw>
          </a:effectLst>
        </p:spPr>
        <p:txBody>
          <a:bodyPr anchor="ctr">
            <a:normAutofit fontScale="96000"/>
          </a:bodyPr>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Modelul are o acuratete de 99% atat pe romana scrisa in Romania cat si pe cea in Moldova</a:t>
            </a:r>
            <a:endParaRPr b="0" lang="en-US" sz="2000" spc="-1" strike="noStrike">
              <a:solidFill>
                <a:srgbClr val="e2e7e8"/>
              </a:solidFill>
              <a:latin typeface="Calisto MT"/>
            </a:endParaRPr>
          </a:p>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Acest lucru poate insemna ca cele doua limbi difera indeajuns de mult pentru ca un clasificator binar sa le diferentieze bine</a:t>
            </a:r>
            <a:endParaRPr b="0" lang="en-US" sz="2000" spc="-1" strike="noStrike">
              <a:solidFill>
                <a:srgbClr val="e2e7e8"/>
              </a:solidFill>
              <a:latin typeface="Calisto MT"/>
            </a:endParaRPr>
          </a:p>
        </p:txBody>
      </p:sp>
      <p:pic>
        <p:nvPicPr>
          <p:cNvPr id="106" name="Picture 6" descr=""/>
          <p:cNvPicPr/>
          <p:nvPr/>
        </p:nvPicPr>
        <p:blipFill>
          <a:blip r:embed="rId3"/>
          <a:stretch/>
        </p:blipFill>
        <p:spPr>
          <a:xfrm>
            <a:off x="2044440" y="2952360"/>
            <a:ext cx="8124480" cy="31075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913680" y="609480"/>
            <a:ext cx="10656000" cy="632160"/>
          </a:xfrm>
          <a:prstGeom prst="rect">
            <a:avLst/>
          </a:prstGeom>
          <a:noFill/>
          <a:ln w="0">
            <a:noFill/>
          </a:ln>
          <a:effectLst>
            <a:outerShdw dist="0" dir="0" blurRad="25560" rotWithShape="0">
              <a:srgbClr val="000000">
                <a:alpha val="46000"/>
              </a:srgbClr>
            </a:outerShdw>
          </a:effectLst>
        </p:spPr>
        <p:txBody>
          <a:bodyPr anchor="ctr">
            <a:normAutofit fontScale="44000"/>
          </a:bodyPr>
          <a:p>
            <a:pPr>
              <a:lnSpc>
                <a:spcPct val="100000"/>
              </a:lnSpc>
              <a:buNone/>
            </a:pPr>
            <a:r>
              <a:rPr b="0" lang="en-US" sz="4000" spc="-1" strike="noStrike">
                <a:solidFill>
                  <a:srgbClr val="e2e7e8"/>
                </a:solidFill>
                <a:latin typeface="Calisto MT"/>
              </a:rPr>
              <a:t>2. Clasificatori binari: cu feature-uri parti de vorbire</a:t>
            </a:r>
            <a:br>
              <a:rPr sz="4000"/>
            </a:br>
            <a:endParaRPr b="0" lang="en-US" sz="4000" spc="-1" strike="noStrike">
              <a:solidFill>
                <a:srgbClr val="ffffff"/>
              </a:solidFill>
              <a:latin typeface="Calisto MT"/>
            </a:endParaRPr>
          </a:p>
        </p:txBody>
      </p:sp>
      <p:sp>
        <p:nvSpPr>
          <p:cNvPr id="108" name="PlaceHolder 2"/>
          <p:cNvSpPr>
            <a:spLocks noGrp="1"/>
          </p:cNvSpPr>
          <p:nvPr>
            <p:ph/>
          </p:nvPr>
        </p:nvSpPr>
        <p:spPr>
          <a:xfrm>
            <a:off x="913680" y="1242360"/>
            <a:ext cx="10918800" cy="5438880"/>
          </a:xfrm>
          <a:prstGeom prst="rect">
            <a:avLst/>
          </a:prstGeom>
          <a:noFill/>
          <a:ln w="0">
            <a:noFill/>
          </a:ln>
          <a:effectLst>
            <a:outerShdw dist="0" dir="0" blurRad="25560" rotWithShape="0">
              <a:srgbClr val="000000">
                <a:alpha val="46000"/>
              </a:srgbClr>
            </a:outerShdw>
          </a:effectLst>
        </p:spPr>
        <p:txBody>
          <a:bodyPr anchor="t">
            <a:normAutofit/>
          </a:bodyPr>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Am incercat construirea a 2 modele care au ca input feature POS dependente de context dar si independente de context</a:t>
            </a:r>
            <a:endParaRPr b="0" lang="en-US" sz="18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Pentru cele dependente de context am folosit biblioteca spaCy </a:t>
            </a:r>
            <a:endParaRPr b="0" lang="en-US" sz="18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Am extras partile de vorbire si am retinut primele 10 cele mai frecvente parti de vorbire</a:t>
            </a:r>
            <a:endParaRPr b="0" lang="en-US" sz="18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Ca model este cel folosit mai devreme, Logistic Regression cu L2</a:t>
            </a:r>
            <a:endParaRPr b="0" lang="en-US" sz="1800" spc="-1" strike="noStrike">
              <a:solidFill>
                <a:srgbClr val="e2e7e8"/>
              </a:solidFill>
              <a:latin typeface="Calisto MT"/>
            </a:endParaRPr>
          </a:p>
          <a:p>
            <a:pPr lvl="1" marL="757080" indent="-343080">
              <a:lnSpc>
                <a:spcPct val="100000"/>
              </a:lnSpc>
              <a:spcBef>
                <a:spcPts val="360"/>
              </a:spcBef>
              <a:spcAft>
                <a:spcPts val="601"/>
              </a:spcAft>
              <a:buClr>
                <a:srgbClr val="e2e7e8"/>
              </a:buClr>
              <a:buSzPct val="70000"/>
              <a:buFont typeface="Wingdings 2" charset="2"/>
              <a:buAutoNum type="arabicPeriod"/>
            </a:pPr>
            <a:r>
              <a:rPr b="0" lang="en-US" sz="1800" spc="-1" strike="noStrike">
                <a:solidFill>
                  <a:srgbClr val="e2e7e8"/>
                </a:solidFill>
                <a:latin typeface="Calisto MT"/>
              </a:rPr>
              <a:t>Pentru cele independente de context am incercat folosirea bibliotecii NLP-Cube de la Adobe, dar din pacate ar necesita prea multe resurse computationale, pe care noi nu le avem la dispozitie</a:t>
            </a:r>
            <a:endParaRPr b="0" lang="en-US" sz="1800" spc="-1" strike="noStrike">
              <a:solidFill>
                <a:srgbClr val="e2e7e8"/>
              </a:solidFill>
              <a:latin typeface="Calisto MT"/>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9" name="Rectangle 10"/>
          <p:cNvSpPr/>
          <p:nvPr/>
        </p:nvSpPr>
        <p:spPr>
          <a:xfrm>
            <a:off x="0" y="0"/>
            <a:ext cx="12191760" cy="685764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sp>
      <p:sp>
        <p:nvSpPr>
          <p:cNvPr id="110" name="PlaceHolder 1"/>
          <p:cNvSpPr>
            <a:spLocks noGrp="1"/>
          </p:cNvSpPr>
          <p:nvPr>
            <p:ph type="title"/>
          </p:nvPr>
        </p:nvSpPr>
        <p:spPr>
          <a:xfrm>
            <a:off x="707760" y="643320"/>
            <a:ext cx="3945960" cy="1955880"/>
          </a:xfrm>
          <a:prstGeom prst="rect">
            <a:avLst/>
          </a:prstGeom>
          <a:noFill/>
          <a:ln w="0">
            <a:noFill/>
          </a:ln>
          <a:effectLst>
            <a:outerShdw dist="0" dir="0" blurRad="25560" rotWithShape="0">
              <a:srgbClr val="000000">
                <a:alpha val="46000"/>
              </a:srgbClr>
            </a:outerShdw>
          </a:effectLst>
        </p:spPr>
        <p:txBody>
          <a:bodyPr anchor="ctr">
            <a:normAutofit/>
          </a:bodyPr>
          <a:p>
            <a:pPr>
              <a:lnSpc>
                <a:spcPct val="100000"/>
              </a:lnSpc>
              <a:buNone/>
            </a:pPr>
            <a:r>
              <a:rPr b="0" lang="en-US" sz="3600" spc="-1" strike="noStrike">
                <a:solidFill>
                  <a:srgbClr val="e2e7e8"/>
                </a:solidFill>
                <a:latin typeface="Calisto MT"/>
              </a:rPr>
              <a:t>Concluzii</a:t>
            </a:r>
            <a:endParaRPr b="0" lang="en-US" sz="3600" spc="-1" strike="noStrike">
              <a:solidFill>
                <a:srgbClr val="ffffff"/>
              </a:solidFill>
              <a:latin typeface="Calisto MT"/>
            </a:endParaRPr>
          </a:p>
        </p:txBody>
      </p:sp>
      <p:sp>
        <p:nvSpPr>
          <p:cNvPr id="111" name="PlaceHolder 2"/>
          <p:cNvSpPr>
            <a:spLocks noGrp="1"/>
          </p:cNvSpPr>
          <p:nvPr>
            <p:ph/>
          </p:nvPr>
        </p:nvSpPr>
        <p:spPr>
          <a:xfrm>
            <a:off x="5139720" y="643320"/>
            <a:ext cx="6430320" cy="1955880"/>
          </a:xfrm>
          <a:prstGeom prst="rect">
            <a:avLst/>
          </a:prstGeom>
          <a:noFill/>
          <a:ln w="0">
            <a:noFill/>
          </a:ln>
          <a:effectLst>
            <a:outerShdw dist="0" dir="0" blurRad="25560" rotWithShape="0">
              <a:srgbClr val="000000">
                <a:alpha val="46000"/>
              </a:srgbClr>
            </a:outerShdw>
          </a:effectLst>
        </p:spPr>
        <p:txBody>
          <a:bodyPr anchor="ctr">
            <a:normAutofit/>
          </a:bodyPr>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Modelul dependent de context are scor f1 de 1 pe Moldova si 0.98 pe Romania</a:t>
            </a:r>
            <a:endParaRPr b="0" lang="en-US" sz="2000" spc="-1" strike="noStrike">
              <a:solidFill>
                <a:srgbClr val="e2e7e8"/>
              </a:solidFill>
              <a:latin typeface="Calisto MT"/>
            </a:endParaRPr>
          </a:p>
          <a:p>
            <a:pPr marL="343080" indent="-306000">
              <a:lnSpc>
                <a:spcPct val="100000"/>
              </a:lnSpc>
              <a:spcBef>
                <a:spcPts val="400"/>
              </a:spcBef>
              <a:spcAft>
                <a:spcPts val="601"/>
              </a:spcAft>
              <a:buClr>
                <a:srgbClr val="e2e7e8"/>
              </a:buClr>
              <a:buSzPct val="70000"/>
              <a:buFont typeface="Wingdings 2" charset="2"/>
              <a:buChar char=""/>
            </a:pPr>
            <a:r>
              <a:rPr b="0" lang="en-US" sz="2000" spc="-1" strike="noStrike">
                <a:solidFill>
                  <a:srgbClr val="e2e7e8"/>
                </a:solidFill>
                <a:latin typeface="Calisto MT"/>
              </a:rPr>
              <a:t>Acest lucru poate insemna ca cele doua limbi difera si contextual destul de mult pentru a putea fi diferentiate “lejer”</a:t>
            </a:r>
            <a:endParaRPr b="0" lang="en-US" sz="2000" spc="-1" strike="noStrike">
              <a:solidFill>
                <a:srgbClr val="e2e7e8"/>
              </a:solidFill>
              <a:latin typeface="Calisto MT"/>
            </a:endParaRPr>
          </a:p>
        </p:txBody>
      </p:sp>
      <p:pic>
        <p:nvPicPr>
          <p:cNvPr id="112" name="Picture 5" descr="A screen shot of a computer&#10;&#10;Description automatically generated"/>
          <p:cNvPicPr/>
          <p:nvPr/>
        </p:nvPicPr>
        <p:blipFill>
          <a:blip r:embed="rId3"/>
          <a:stretch/>
        </p:blipFill>
        <p:spPr>
          <a:xfrm>
            <a:off x="2044440" y="2952360"/>
            <a:ext cx="8124480" cy="31075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12b24"/>
      </a:dk2>
      <a:lt2>
        <a:srgbClr val="e2e7e8"/>
      </a:lt2>
      <a:accent1>
        <a:srgbClr val="c1988c"/>
      </a:accent1>
      <a:accent2>
        <a:srgbClr val="b5a17c"/>
      </a:accent2>
      <a:accent3>
        <a:srgbClr val="a4a67e"/>
      </a:accent3>
      <a:accent4>
        <a:srgbClr val="90aa74"/>
      </a:accent4>
      <a:accent5>
        <a:srgbClr val="86ab81"/>
      </a:accent5>
      <a:accent6>
        <a:srgbClr val="77af89"/>
      </a:accent6>
      <a:hlink>
        <a:srgbClr val="5c8a98"/>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12b24"/>
      </a:dk2>
      <a:lt2>
        <a:srgbClr val="e2e7e8"/>
      </a:lt2>
      <a:accent1>
        <a:srgbClr val="c1988c"/>
      </a:accent1>
      <a:accent2>
        <a:srgbClr val="b5a17c"/>
      </a:accent2>
      <a:accent3>
        <a:srgbClr val="a4a67e"/>
      </a:accent3>
      <a:accent4>
        <a:srgbClr val="90aa74"/>
      </a:accent4>
      <a:accent5>
        <a:srgbClr val="86ab81"/>
      </a:accent5>
      <a:accent6>
        <a:srgbClr val="77af89"/>
      </a:accent6>
      <a:hlink>
        <a:srgbClr val="5c8a98"/>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265</TotalTime>
  <Application>LibreOffice/7.3.7.2$Linux_X86_64 LibreOffice_project/30$Build-2</Application>
  <AppVersion>15.0000</AppVersion>
  <Words>1078</Words>
  <Paragraphs>71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2024-02-05T16:27:33Z</dcterms:created>
  <dc:creator>Alexandru Tindeche</dc:creator>
  <dc:description/>
  <dc:language>en-US</dc:language>
  <cp:lastModifiedBy/>
  <dcterms:modified xsi:type="dcterms:W3CDTF">2024-02-06T01:34:34Z</dcterms:modified>
  <cp:revision>49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15</vt:i4>
  </property>
</Properties>
</file>